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59" r:id="rId4"/>
    <p:sldId id="265" r:id="rId5"/>
    <p:sldId id="267" r:id="rId6"/>
    <p:sldId id="260" r:id="rId7"/>
    <p:sldId id="269" r:id="rId8"/>
    <p:sldId id="270" r:id="rId9"/>
    <p:sldId id="271" r:id="rId10"/>
    <p:sldId id="261" r:id="rId11"/>
    <p:sldId id="273" r:id="rId12"/>
    <p:sldId id="297" r:id="rId13"/>
    <p:sldId id="274" r:id="rId14"/>
    <p:sldId id="275" r:id="rId15"/>
    <p:sldId id="262" r:id="rId16"/>
    <p:sldId id="277" r:id="rId17"/>
    <p:sldId id="278" r:id="rId18"/>
    <p:sldId id="279" r:id="rId19"/>
    <p:sldId id="280" r:id="rId20"/>
    <p:sldId id="289" r:id="rId21"/>
    <p:sldId id="292" r:id="rId22"/>
    <p:sldId id="290" r:id="rId23"/>
    <p:sldId id="293" r:id="rId24"/>
    <p:sldId id="295" r:id="rId25"/>
    <p:sldId id="296" r:id="rId26"/>
    <p:sldId id="291" r:id="rId27"/>
    <p:sldId id="294" r:id="rId28"/>
    <p:sldId id="286" r:id="rId29"/>
    <p:sldId id="263" r:id="rId30"/>
  </p:sldIdLst>
  <p:sldSz cx="12192000" cy="6858000"/>
  <p:notesSz cx="7104063" cy="10234613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3721"/>
    <a:srgbClr val="57706C"/>
    <a:srgbClr val="D0D1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5FDB9-9279-48C4-ABC7-B563FF029688}" type="datetimeFigureOut">
              <a:rPr lang="zh-CN" altLang="en-US" smtClean="0"/>
              <a:t>2019/3/30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DC5777-5B9A-4322-9936-3FF3935622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C5777-5B9A-4322-9936-3FF39356227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mp3"/><Relationship Id="rId7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1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www.baidu.com/s?wd=Sim&amp;tn=SE_PcZhidaonwhc_ngpagmjz&amp;rsv_dl=gh_pc_zhida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3845" y="1478915"/>
            <a:ext cx="4288790" cy="2915920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1910715" y="1180465"/>
            <a:ext cx="8371205" cy="44970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075305" y="2164715"/>
            <a:ext cx="60407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可行性分析报告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608070" y="3179445"/>
            <a:ext cx="597598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  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指导老师：</a:t>
            </a:r>
            <a:r>
              <a:rPr lang="zh-CN" altLang="en-US" sz="3200" b="1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杨枨</a:t>
            </a:r>
            <a:endParaRPr lang="zh-CN" altLang="en-US" sz="3200" b="1" dirty="0">
              <a:solidFill>
                <a:srgbClr val="C00000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  <a:p>
            <a:pPr algn="ctr"/>
            <a:r>
              <a:rPr lang="zh-CN" altLang="en-US" sz="3200" b="1" dirty="0">
                <a:solidFill>
                  <a:srgbClr val="C00000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 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报告小组：</a:t>
            </a:r>
            <a:r>
              <a:rPr lang="en-US" altLang="zh-CN" sz="3200" b="1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G-16</a:t>
            </a:r>
            <a:endParaRPr lang="en-US" altLang="zh-CN" sz="3200" b="1" dirty="0">
              <a:solidFill>
                <a:srgbClr val="C00000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  <a:p>
            <a:pPr algn="ctr"/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组长：</a:t>
            </a:r>
            <a:r>
              <a:rPr lang="zh-CN" altLang="en-US" sz="3200" b="1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王华怿</a:t>
            </a:r>
            <a:endParaRPr lang="zh-CN" altLang="en-US" sz="3200" b="1" dirty="0">
              <a:solidFill>
                <a:srgbClr val="C00000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  <a:p>
            <a:pPr algn="ctr"/>
            <a:r>
              <a:rPr lang="zh-CN" altLang="en-US" sz="3200" b="1" dirty="0">
                <a:solidFill>
                  <a:srgbClr val="C00000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       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组员：</a:t>
            </a:r>
            <a:r>
              <a:rPr lang="zh-CN" altLang="en-US" sz="3200" b="1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吴帅毅、王仕杰</a:t>
            </a:r>
          </a:p>
        </p:txBody>
      </p:sp>
      <p:pic>
        <p:nvPicPr>
          <p:cNvPr id="10" name="Rhian Sheehan - La Boîte à Musique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20696" y="116080"/>
            <a:ext cx="609600" cy="609600"/>
          </a:xfrm>
          <a:prstGeom prst="rect">
            <a:avLst/>
          </a:prstGeom>
        </p:spPr>
      </p:pic>
      <p:pic>
        <p:nvPicPr>
          <p:cNvPr id="11" name="图片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760841" y="3198141"/>
            <a:ext cx="1938209" cy="1744191"/>
          </a:xfrm>
          <a:prstGeom prst="rect">
            <a:avLst/>
          </a:prstGeom>
          <a:noFill/>
        </p:spPr>
      </p:pic>
    </p:spTree>
    <p:custDataLst>
      <p:tags r:id="rId1"/>
    </p:custData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6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99"/>
                            </p:stCondLst>
                            <p:childTnLst>
                              <p:par>
                                <p:cTn id="25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99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8" grpId="0"/>
      <p:bldP spid="8" grpId="1"/>
      <p:bldP spid="8" grpId="2"/>
      <p:bldP spid="7" grpId="0"/>
      <p:bldP spid="7" grpId="1"/>
      <p:bldP spid="7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845" y="1478915"/>
            <a:ext cx="4288790" cy="2915920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10715" y="1180465"/>
            <a:ext cx="8371205" cy="44970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36595" y="1283970"/>
            <a:ext cx="63893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3.</a:t>
            </a:r>
            <a:r>
              <a:rPr lang="zh-CN" altLang="en-US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对现有系统的分析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56043" y="2112327"/>
            <a:ext cx="808482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		        </a:t>
            </a:r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3.1	处理流程和数据	</a:t>
            </a:r>
          </a:p>
          <a:p>
            <a:pPr algn="ctr"/>
            <a:r>
              <a:rPr lang="en-US" altLang="zh-CN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	</a:t>
            </a:r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3.2	工作负荷	</a:t>
            </a:r>
          </a:p>
          <a:p>
            <a:pPr algn="ctr"/>
            <a:r>
              <a:rPr lang="en-US" altLang="zh-CN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	</a:t>
            </a:r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3.3	费用开支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3.4	人员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3.5	设备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      3.6	局限性</a:t>
            </a:r>
            <a:r>
              <a:rPr lang="zh-CN" altLang="en-US" sz="36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	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3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00355" y="107950"/>
            <a:ext cx="61614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 </a:t>
            </a:r>
            <a:r>
              <a:rPr lang="en-US" altLang="zh-CN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3.1</a:t>
            </a:r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处理流程和数据流程</a:t>
            </a:r>
          </a:p>
        </p:txBody>
      </p:sp>
      <p:pic>
        <p:nvPicPr>
          <p:cNvPr id="5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64895" y="725170"/>
            <a:ext cx="9546590" cy="60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3AEE354-3C43-4576-B757-F46A96905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328" y="285194"/>
            <a:ext cx="9604131" cy="626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481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09880" y="79375"/>
            <a:ext cx="53435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3.2工作负荷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484505" y="786130"/>
            <a:ext cx="7999730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127000"/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项目难度不大，但工作量比较大，因为三国设计的人物巨多，需要写出每个人物的特点，但在可接受的范围之内。</a:t>
            </a:r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86995" y="1615758"/>
            <a:ext cx="5080000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81000"/>
            <a:r>
              <a:rPr lang="en-US" sz="4000" b="1">
                <a:latin typeface="等线 Light" panose="02010600030101010101" charset="-122"/>
              </a:rPr>
              <a:t>3.3 </a:t>
            </a:r>
            <a:r>
              <a:rPr lang="zh-CN" sz="4000" b="1">
                <a:ea typeface="等线 Light" panose="02010600030101010101" charset="-122"/>
              </a:rPr>
              <a:t>费用开支</a:t>
            </a:r>
            <a:endParaRPr lang="zh-CN" altLang="en-US" sz="4000"/>
          </a:p>
        </p:txBody>
      </p:sp>
      <p:graphicFrame>
        <p:nvGraphicFramePr>
          <p:cNvPr id="5" name="表格 4"/>
          <p:cNvGraphicFramePr/>
          <p:nvPr/>
        </p:nvGraphicFramePr>
        <p:xfrm>
          <a:off x="788035" y="2322830"/>
          <a:ext cx="8849995" cy="43897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09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71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3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0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4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预算内容</a:t>
                      </a:r>
                      <a:endParaRPr lang="en-US" altLang="en-US" sz="2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预算费用</a:t>
                      </a:r>
                      <a:endParaRPr lang="en-US" altLang="en-US" sz="2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279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劳务费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按当前杭州IT行业平均时薪计算，每周4小时，共16周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3*70*16*4=13440元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279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硬件费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开发所用硬件设备，3台中等性能笔记本电脑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7000*3=21000元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276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软件费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开发所用软件，每台电脑平均500元/年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500*3=1500元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308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服务器费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微信小程序自带服务器，免费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0元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927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团建费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寝室奶茶、烧烤等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100元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894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应急费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应急资金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500元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6080">
                <a:tc grid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总计</a:t>
                      </a:r>
                      <a:endParaRPr lang="en-US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4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32540元</a:t>
                      </a:r>
                      <a:endParaRPr lang="en-US" altLang="en-US" sz="24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0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23545" y="287655"/>
            <a:ext cx="29616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3.4人员</a:t>
            </a:r>
          </a:p>
        </p:txBody>
      </p:sp>
      <p:sp>
        <p:nvSpPr>
          <p:cNvPr id="3" name="矩形 2"/>
          <p:cNvSpPr/>
          <p:nvPr/>
        </p:nvSpPr>
        <p:spPr>
          <a:xfrm>
            <a:off x="8188325" y="846455"/>
            <a:ext cx="1369695" cy="142748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88325" y="2962275"/>
            <a:ext cx="1377950" cy="1463040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774555" y="5142230"/>
            <a:ext cx="1410970" cy="1529715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257810" y="890270"/>
            <a:ext cx="834072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835025"/>
            <a:endParaRPr lang="zh-CN" sz="1200" b="0">
              <a:latin typeface="等线" panose="02010600030101010101" charset="-122"/>
              <a:ea typeface="微软雅黑" panose="020B0503020204020204" charset="-122"/>
            </a:endParaRPr>
          </a:p>
          <a:p>
            <a:pPr indent="835025"/>
            <a:r>
              <a:rPr lang="en-US" altLang="zh-CN" sz="1200" b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王华怿：</a:t>
            </a:r>
            <a:r>
              <a:rPr lang="zh-CN" sz="2400" b="0">
                <a:solidFill>
                  <a:srgbClr val="333333"/>
                </a:solidFill>
                <a:ea typeface="微软雅黑" panose="020B0503020204020204" charset="-122"/>
              </a:rPr>
              <a:t>项目经理、项目技术负责人</a:t>
            </a:r>
          </a:p>
          <a:p>
            <a:pPr indent="835025"/>
            <a:r>
              <a:rPr lang="en-US" altLang="zh-CN" sz="2400">
                <a:latin typeface="等线" panose="02010600030101010101" charset="-122"/>
                <a:ea typeface="微软雅黑" panose="020B0503020204020204" charset="-122"/>
                <a:sym typeface="+mn-ea"/>
              </a:rPr>
              <a:t>	</a:t>
            </a:r>
            <a:r>
              <a:rPr lang="zh-CN" sz="2400">
                <a:latin typeface="等线" panose="02010600030101010101" charset="-122"/>
                <a:ea typeface="微软雅黑" panose="020B0503020204020204" charset="-122"/>
                <a:sym typeface="+mn-ea"/>
              </a:rPr>
              <a:t>吴帅毅：</a:t>
            </a:r>
            <a:r>
              <a:rPr lang="zh-CN" sz="2400">
                <a:solidFill>
                  <a:srgbClr val="333333"/>
                </a:solidFill>
                <a:ea typeface="微软雅黑" panose="020B0503020204020204" charset="-122"/>
                <a:sym typeface="+mn-ea"/>
              </a:rPr>
              <a:t>开发经理、实施和测试工程师</a:t>
            </a:r>
            <a:endParaRPr lang="zh-CN" sz="2400" b="0">
              <a:latin typeface="等线" panose="02010600030101010101" charset="-122"/>
              <a:ea typeface="微软雅黑" panose="020B0503020204020204" charset="-122"/>
            </a:endParaRPr>
          </a:p>
          <a:p>
            <a:pPr indent="835025"/>
            <a:r>
              <a:rPr lang="en-US" altLang="zh-CN" sz="2400" b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王仕杰：</a:t>
            </a:r>
            <a:r>
              <a:rPr lang="zh-CN" sz="2400" b="0">
                <a:solidFill>
                  <a:srgbClr val="333333"/>
                </a:solidFill>
                <a:ea typeface="微软雅黑" panose="020B0503020204020204" charset="-122"/>
              </a:rPr>
              <a:t>开发工程师、实施和测试工程师</a:t>
            </a:r>
            <a:endParaRPr lang="zh-CN" altLang="en-US" sz="2400"/>
          </a:p>
        </p:txBody>
      </p:sp>
      <p:sp>
        <p:nvSpPr>
          <p:cNvPr id="11" name="文本框 10"/>
          <p:cNvSpPr txBox="1"/>
          <p:nvPr/>
        </p:nvSpPr>
        <p:spPr>
          <a:xfrm>
            <a:off x="87630" y="2399348"/>
            <a:ext cx="5080000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81000"/>
            <a:r>
              <a:rPr lang="en-US" sz="4000" b="1">
                <a:latin typeface="等线 Light" panose="02010600030101010101" charset="-122"/>
              </a:rPr>
              <a:t>3.5 </a:t>
            </a:r>
            <a:r>
              <a:rPr lang="zh-CN" sz="4000" b="1">
                <a:ea typeface="等线 Light" panose="02010600030101010101" charset="-122"/>
              </a:rPr>
              <a:t>设备</a:t>
            </a:r>
            <a:endParaRPr lang="zh-CN" altLang="en-US" sz="4000"/>
          </a:p>
        </p:txBody>
      </p:sp>
      <p:sp>
        <p:nvSpPr>
          <p:cNvPr id="12" name="文本框 11"/>
          <p:cNvSpPr txBox="1"/>
          <p:nvPr/>
        </p:nvSpPr>
        <p:spPr>
          <a:xfrm>
            <a:off x="87630" y="3046412"/>
            <a:ext cx="5080000" cy="1200329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835025"/>
            <a:r>
              <a:rPr lang="en-US" altLang="zh-CN" sz="2400" b="0" dirty="0">
                <a:latin typeface="等线" panose="02010600030101010101" charset="-122"/>
                <a:ea typeface="微软雅黑" panose="020B0503020204020204" charset="-122"/>
              </a:rPr>
              <a:t> 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游戏引擎</a:t>
            </a:r>
            <a:r>
              <a:rPr lang="zh-CN" altLang="en-US" sz="2400" b="0" dirty="0">
                <a:latin typeface="等线" panose="02010600030101010101" charset="-122"/>
                <a:ea typeface="微软雅黑" panose="020B0503020204020204" charset="-122"/>
              </a:rPr>
              <a:t>：</a:t>
            </a:r>
            <a:r>
              <a:rPr lang="en-US" sz="2400" b="0" dirty="0" err="1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Layabox</a:t>
            </a:r>
            <a:endParaRPr lang="zh-CN" sz="24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indent="835025"/>
            <a:r>
              <a:rPr lang="en-US" altLang="zh-CN" sz="2400" b="0" dirty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游戏开发工具</a:t>
            </a:r>
            <a:r>
              <a:rPr lang="zh-CN" altLang="en-US" sz="2400" b="0" dirty="0">
                <a:latin typeface="等线" panose="02010600030101010101" charset="-122"/>
                <a:ea typeface="微软雅黑" panose="020B0503020204020204" charset="-122"/>
              </a:rPr>
              <a:t>：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unity</a:t>
            </a:r>
            <a:endParaRPr lang="zh-CN" sz="24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indent="835025"/>
            <a:r>
              <a:rPr lang="en-US" altLang="zh-CN" sz="2400" b="0" dirty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配置管理工具</a:t>
            </a:r>
            <a:r>
              <a:rPr lang="zh-CN" altLang="en-US" sz="2400" b="0" dirty="0">
                <a:latin typeface="等线" panose="02010600030101010101" charset="-122"/>
                <a:ea typeface="微软雅黑" panose="020B0503020204020204" charset="-122"/>
              </a:rPr>
              <a:t>：</a:t>
            </a:r>
            <a:r>
              <a:rPr lang="en-US" sz="2400" b="0" dirty="0" err="1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git</a:t>
            </a:r>
            <a:r>
              <a:rPr lang="en-US" altLang="zh-CN" sz="2400" b="0" dirty="0" err="1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h</a:t>
            </a:r>
            <a:r>
              <a:rPr lang="en-US" sz="2400" b="0" dirty="0" err="1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ub</a:t>
            </a:r>
            <a:endParaRPr lang="zh-CN" sz="2400" b="0" dirty="0">
              <a:solidFill>
                <a:srgbClr val="333333"/>
              </a:solidFill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7630" y="4500563"/>
            <a:ext cx="5080000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81000"/>
            <a:r>
              <a:rPr lang="en-US" sz="4000" b="1">
                <a:latin typeface="等线 Light" panose="02010600030101010101" charset="-122"/>
              </a:rPr>
              <a:t>3.6 </a:t>
            </a:r>
            <a:r>
              <a:rPr lang="zh-CN" sz="4000" b="1">
                <a:ea typeface="等线 Light" panose="02010600030101010101" charset="-122"/>
              </a:rPr>
              <a:t>局限性</a:t>
            </a:r>
            <a:endParaRPr lang="zh-CN" altLang="en-US" sz="4000"/>
          </a:p>
        </p:txBody>
      </p:sp>
      <p:sp>
        <p:nvSpPr>
          <p:cNvPr id="14" name="文本框 13"/>
          <p:cNvSpPr txBox="1"/>
          <p:nvPr/>
        </p:nvSpPr>
        <p:spPr>
          <a:xfrm>
            <a:off x="-219075" y="5290185"/>
            <a:ext cx="990282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835025"/>
            <a:r>
              <a:rPr lang="en-US" sz="2400" b="0">
                <a:latin typeface="等线" panose="02010600030101010101" charset="-122"/>
                <a:ea typeface="微软雅黑" panose="020B0503020204020204" charset="-122"/>
              </a:rPr>
              <a:t> 1. </a:t>
            </a:r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各成员对所需要的设备都不太熟悉，需要花费一定时间去学习</a:t>
            </a:r>
            <a:endParaRPr lang="en-US" sz="2400" b="0">
              <a:latin typeface="等线" panose="02010600030101010101" charset="-122"/>
              <a:ea typeface="微软雅黑" panose="020B0503020204020204" charset="-122"/>
            </a:endParaRPr>
          </a:p>
          <a:p>
            <a:pPr indent="835025"/>
            <a:r>
              <a:rPr lang="en-US" sz="2400" b="0">
                <a:latin typeface="等线" panose="02010600030101010101" charset="-122"/>
                <a:ea typeface="微软雅黑" panose="020B0503020204020204" charset="-122"/>
              </a:rPr>
              <a:t>	2. </a:t>
            </a:r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若算法设计不当，将影响整个游戏的继续</a:t>
            </a:r>
            <a:endParaRPr lang="zh-CN" altLang="en-US" sz="240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bldLvl="0" animBg="1"/>
      <p:bldP spid="5" grpId="0" animBg="1"/>
      <p:bldP spid="5" grpId="1" bldLvl="0" animBg="1"/>
      <p:bldP spid="6" grpId="0" animBg="1"/>
      <p:bldP spid="6" grpId="1" bldLvl="0" animBg="1"/>
      <p:bldP spid="100" grpId="0"/>
      <p:bldP spid="11" grpId="0"/>
      <p:bldP spid="12" grpId="0"/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845" y="1478915"/>
            <a:ext cx="4288790" cy="2915920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10080" y="1180465"/>
            <a:ext cx="8371205" cy="44970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170555" y="1797050"/>
            <a:ext cx="60299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4.</a:t>
            </a:r>
            <a:r>
              <a:rPr lang="zh-CN" altLang="en-US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所建议的系统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9378" y="2997973"/>
            <a:ext cx="96151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  <a:sym typeface="+mn-ea"/>
              </a:rPr>
              <a:t>4.</a:t>
            </a:r>
            <a:r>
              <a:rPr lang="en-US" altLang="zh-CN" sz="2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  <a:sym typeface="+mn-ea"/>
              </a:rPr>
              <a:t>1</a:t>
            </a:r>
            <a:r>
              <a:rPr lang="zh-CN" altLang="en-US" sz="2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  <a:sym typeface="+mn-ea"/>
              </a:rPr>
              <a:t> 影响</a:t>
            </a:r>
          </a:p>
          <a:p>
            <a:pPr algn="ctr"/>
            <a:endParaRPr lang="zh-CN" altLang="en-US" sz="2400" dirty="0">
              <a:solidFill>
                <a:srgbClr val="393721"/>
              </a:solidFill>
              <a:latin typeface="TypeLand 康熙字典體試用版" charset="-120"/>
              <a:ea typeface="TypeLand 康熙字典體試用版" charset="-120"/>
              <a:sym typeface="+mn-ea"/>
            </a:endParaRPr>
          </a:p>
          <a:p>
            <a:pPr algn="ctr"/>
            <a:r>
              <a:rPr lang="zh-CN" altLang="en-US" sz="2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  <a:sym typeface="+mn-ea"/>
              </a:rPr>
              <a:t>                                         4.</a:t>
            </a:r>
            <a:r>
              <a:rPr lang="en-US" altLang="zh-CN" sz="2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  <a:sym typeface="+mn-ea"/>
              </a:rPr>
              <a:t>2</a:t>
            </a:r>
            <a:r>
              <a:rPr lang="zh-CN" altLang="en-US" sz="2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  <a:sym typeface="+mn-ea"/>
              </a:rPr>
              <a:t> 技术条件方面的可能性</a:t>
            </a:r>
            <a:r>
              <a:rPr lang="zh-CN" altLang="en-US" sz="2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    	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3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77247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4.1.1</a:t>
            </a:r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对设备和软件的影响的影响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1155065" y="1127125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1365250"/>
            <a:r>
              <a:rPr lang="zh-CN" sz="2800" b="0">
                <a:latin typeface="等线" panose="02010600030101010101" charset="-122"/>
                <a:ea typeface="微软雅黑" panose="020B0503020204020204" charset="-122"/>
              </a:rPr>
              <a:t>没有影响</a:t>
            </a:r>
            <a:endParaRPr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148590" y="1917065"/>
            <a:ext cx="770699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81000"/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4.1.2 对用户单位机构的影响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27380" y="3134360"/>
            <a:ext cx="930338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762000"/>
            <a:r>
              <a:rPr lang="en-US" altLang="zh-CN" sz="2800" b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800" b="0">
                <a:latin typeface="等线" panose="02010600030101010101" charset="-122"/>
                <a:ea typeface="微软雅黑" panose="020B0503020204020204" charset="-122"/>
              </a:rPr>
              <a:t>用户单位：明德</a:t>
            </a:r>
            <a:r>
              <a:rPr lang="en-US" sz="2800" b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518</a:t>
            </a:r>
            <a:endParaRPr lang="zh-CN" sz="2800" b="0">
              <a:latin typeface="等线" panose="02010600030101010101" charset="-122"/>
              <a:ea typeface="微软雅黑" panose="020B0503020204020204" charset="-122"/>
            </a:endParaRPr>
          </a:p>
          <a:p>
            <a:pPr indent="762000"/>
            <a:r>
              <a:rPr lang="en-US" altLang="zh-CN" sz="2800" b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800" b="0">
                <a:latin typeface="等线" panose="02010600030101010101" charset="-122"/>
                <a:ea typeface="微软雅黑" panose="020B0503020204020204" charset="-122"/>
              </a:rPr>
              <a:t>人员数量：</a:t>
            </a:r>
            <a:r>
              <a:rPr lang="en-US" sz="2800" b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3</a:t>
            </a:r>
            <a:endParaRPr lang="zh-CN" sz="2800" b="0">
              <a:latin typeface="等线" panose="02010600030101010101" charset="-122"/>
              <a:ea typeface="微软雅黑" panose="020B0503020204020204" charset="-122"/>
            </a:endParaRPr>
          </a:p>
          <a:p>
            <a:pPr indent="762000"/>
            <a:r>
              <a:rPr lang="en-US" altLang="zh-CN" sz="2800" b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800" b="0">
                <a:latin typeface="等线" panose="02010600030101010101" charset="-122"/>
                <a:ea typeface="微软雅黑" panose="020B0503020204020204" charset="-122"/>
              </a:rPr>
              <a:t>技术水平：</a:t>
            </a:r>
            <a:r>
              <a:rPr lang="en-US" sz="2800" b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java</a:t>
            </a:r>
            <a:r>
              <a:rPr lang="zh-CN" sz="2800" b="0">
                <a:latin typeface="等线" panose="02010600030101010101" charset="-122"/>
                <a:ea typeface="微软雅黑" panose="020B0503020204020204" charset="-122"/>
              </a:rPr>
              <a:t>和数据库还有游戏引擎的熟练应用</a:t>
            </a:r>
            <a:endParaRPr lang="zh-CN" altLang="en-US" sz="2800"/>
          </a:p>
        </p:txBody>
      </p:sp>
      <p:sp>
        <p:nvSpPr>
          <p:cNvPr id="6" name="矩形 5"/>
          <p:cNvSpPr/>
          <p:nvPr/>
        </p:nvSpPr>
        <p:spPr>
          <a:xfrm>
            <a:off x="9790430" y="2489835"/>
            <a:ext cx="1718310" cy="171831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0" grpId="0"/>
      <p:bldP spid="3" grpId="0"/>
      <p:bldP spid="5" grpId="0"/>
      <p:bldP spid="6" grpId="0" animBg="1"/>
      <p:bldP spid="6" grpId="1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83191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4.</a:t>
            </a:r>
            <a:r>
              <a:rPr lang="en-US" altLang="zh-CN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1</a:t>
            </a:r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.</a:t>
            </a:r>
            <a:r>
              <a:rPr lang="en-US" altLang="zh-CN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3</a:t>
            </a:r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对系统运行过程的影响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518931" y="1031875"/>
            <a:ext cx="10259060" cy="45243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400" b="0" dirty="0">
                <a:latin typeface="+mn-ea"/>
              </a:rPr>
              <a:t>用户的操作规程：</a:t>
            </a:r>
            <a:r>
              <a:rPr lang="en-US" sz="2400" b="0" dirty="0">
                <a:latin typeface="+mn-ea"/>
                <a:cs typeface="Times New Roman" panose="02020603050405020304" charset="0"/>
              </a:rPr>
              <a:t>PC</a:t>
            </a:r>
            <a:r>
              <a:rPr lang="zh-CN" sz="2400" b="0" dirty="0">
                <a:latin typeface="+mn-ea"/>
              </a:rPr>
              <a:t>和微信小程序都是简单易懂的操作</a:t>
            </a:r>
            <a:r>
              <a:rPr lang="zh-CN" altLang="en-US" sz="2400" b="0" dirty="0">
                <a:latin typeface="+mn-ea"/>
              </a:rPr>
              <a:t>。</a:t>
            </a:r>
            <a:endParaRPr lang="zh-CN" sz="2400" b="0" dirty="0">
              <a:latin typeface="+mn-ea"/>
            </a:endParaRPr>
          </a:p>
          <a:p>
            <a:pPr indent="304800"/>
            <a:r>
              <a:rPr lang="zh-CN" sz="2400" b="0" dirty="0">
                <a:latin typeface="+mn-ea"/>
              </a:rPr>
              <a:t>运行中心的操作和规程：运行人员熟练掌握计算机方面的基本知识和</a:t>
            </a:r>
            <a:r>
              <a:rPr lang="en-US" sz="2400" b="0" dirty="0">
                <a:latin typeface="+mn-ea"/>
                <a:cs typeface="Times New Roman" panose="02020603050405020304" charset="0"/>
              </a:rPr>
              <a:t>windows</a:t>
            </a:r>
            <a:r>
              <a:rPr lang="zh-CN" sz="2400" b="0" dirty="0">
                <a:latin typeface="+mn-ea"/>
              </a:rPr>
              <a:t>下应用软件的使用方法</a:t>
            </a:r>
            <a:r>
              <a:rPr lang="zh-CN" altLang="en-US" sz="2400" b="0" dirty="0">
                <a:latin typeface="+mn-ea"/>
              </a:rPr>
              <a:t>。</a:t>
            </a:r>
            <a:endParaRPr lang="zh-CN" sz="2400" b="0" dirty="0">
              <a:latin typeface="+mn-ea"/>
            </a:endParaRPr>
          </a:p>
          <a:p>
            <a:pPr indent="304800"/>
            <a:r>
              <a:rPr lang="zh-CN" sz="2400" b="0" dirty="0">
                <a:latin typeface="+mn-ea"/>
              </a:rPr>
              <a:t>运行中心和用户的关系：</a:t>
            </a:r>
            <a:r>
              <a:rPr lang="zh-CN" sz="2400" b="0" dirty="0">
                <a:solidFill>
                  <a:srgbClr val="4F4F4F"/>
                </a:solidFill>
                <a:latin typeface="+mn-ea"/>
              </a:rPr>
              <a:t>是主体与辅助的关系，是领导与被领导的关系</a:t>
            </a:r>
            <a:r>
              <a:rPr lang="zh-CN" altLang="en-US" sz="2400" b="0" dirty="0">
                <a:solidFill>
                  <a:srgbClr val="4F4F4F"/>
                </a:solidFill>
                <a:latin typeface="+mn-ea"/>
              </a:rPr>
              <a:t>。</a:t>
            </a:r>
            <a:endParaRPr lang="zh-CN" sz="2400" b="0" dirty="0">
              <a:latin typeface="+mn-ea"/>
            </a:endParaRPr>
          </a:p>
          <a:p>
            <a:pPr indent="304800"/>
            <a:r>
              <a:rPr lang="zh-CN" sz="2400" b="0" dirty="0">
                <a:latin typeface="+mn-ea"/>
              </a:rPr>
              <a:t>源数据的处理：按页面上的数据点位名，按</a:t>
            </a:r>
            <a:r>
              <a:rPr lang="en-US" sz="2400" b="0" dirty="0">
                <a:latin typeface="+mn-ea"/>
                <a:cs typeface="Times New Roman" panose="02020603050405020304" charset="0"/>
              </a:rPr>
              <a:t>JSON</a:t>
            </a:r>
            <a:r>
              <a:rPr lang="zh-CN" sz="2400" b="0" dirty="0">
                <a:latin typeface="+mn-ea"/>
              </a:rPr>
              <a:t>中排列顺序，去不同数据库、数据表中取出相关数据</a:t>
            </a:r>
            <a:r>
              <a:rPr lang="zh-CN" altLang="en-US" sz="2400" b="0" dirty="0">
                <a:latin typeface="+mn-ea"/>
              </a:rPr>
              <a:t>。</a:t>
            </a:r>
            <a:endParaRPr lang="zh-CN" sz="2400" b="0" dirty="0">
              <a:latin typeface="+mn-ea"/>
            </a:endParaRPr>
          </a:p>
          <a:p>
            <a:pPr indent="304800"/>
            <a:r>
              <a:rPr lang="zh-CN" sz="2400" b="0" dirty="0">
                <a:latin typeface="+mn-ea"/>
              </a:rPr>
              <a:t>数据进入系统的过程：数据保存在数据库中，通过数据库链接进入系统</a:t>
            </a:r>
            <a:r>
              <a:rPr lang="zh-CN" altLang="en-US" sz="2400" b="0" dirty="0">
                <a:latin typeface="+mn-ea"/>
              </a:rPr>
              <a:t>。</a:t>
            </a:r>
            <a:endParaRPr lang="zh-CN" sz="2400" b="0" dirty="0">
              <a:latin typeface="+mn-ea"/>
            </a:endParaRPr>
          </a:p>
          <a:p>
            <a:pPr indent="304800"/>
            <a:r>
              <a:rPr lang="zh-CN" sz="2400" b="0" dirty="0">
                <a:latin typeface="+mn-ea"/>
              </a:rPr>
              <a:t>对数据保存的要求，对数据存储、恢复的处理：保存在数据库求数据库加密。并且备份在其他某个数据库中，以备丢失，并可以及时回复输出</a:t>
            </a:r>
            <a:r>
              <a:rPr lang="zh-CN" altLang="en-US" sz="2400" b="0" dirty="0">
                <a:latin typeface="+mn-ea"/>
              </a:rPr>
              <a:t>。</a:t>
            </a:r>
            <a:endParaRPr lang="en-US" altLang="zh-CN" sz="2400" b="0" dirty="0">
              <a:latin typeface="+mn-ea"/>
            </a:endParaRPr>
          </a:p>
          <a:p>
            <a:pPr indent="304800"/>
            <a:r>
              <a:rPr lang="zh-CN" sz="2400" b="0" dirty="0">
                <a:latin typeface="+mn-ea"/>
              </a:rPr>
              <a:t>报告的处理过程、存储媒体和调度方法：输出报告都存在</a:t>
            </a:r>
            <a:r>
              <a:rPr lang="en-US" sz="2400" b="0" dirty="0" err="1">
                <a:latin typeface="+mn-ea"/>
                <a:cs typeface="Times New Roman" panose="02020603050405020304" charset="0"/>
              </a:rPr>
              <a:t>gittub</a:t>
            </a:r>
            <a:r>
              <a:rPr lang="zh-CN" sz="2400" b="0" dirty="0">
                <a:latin typeface="+mn-ea"/>
              </a:rPr>
              <a:t>中</a:t>
            </a:r>
            <a:r>
              <a:rPr lang="zh-CN" altLang="en-US" sz="2400" b="0" dirty="0">
                <a:latin typeface="+mn-ea"/>
              </a:rPr>
              <a:t>。</a:t>
            </a:r>
            <a:endParaRPr lang="en-US" altLang="zh-CN" sz="2400" b="0" dirty="0">
              <a:latin typeface="+mn-ea"/>
            </a:endParaRPr>
          </a:p>
          <a:p>
            <a:pPr indent="304800"/>
            <a:r>
              <a:rPr lang="zh-CN" sz="2400" b="0" dirty="0">
                <a:latin typeface="+mn-ea"/>
              </a:rPr>
              <a:t>系统失效的后果及恢复的处理办法：后果是所有数据丢失，处理方法是备份在其他电脑。</a:t>
            </a:r>
            <a:endParaRPr lang="zh-CN" altLang="en-US" sz="2400" dirty="0">
              <a:latin typeface="+mn-ea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43840" y="296545"/>
            <a:ext cx="54940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4.1.4</a:t>
            </a:r>
            <a:r>
              <a:rPr lang="zh-CN" altLang="en-US" sz="40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对开发的影响</a:t>
            </a:r>
          </a:p>
        </p:txBody>
      </p:sp>
      <p:sp>
        <p:nvSpPr>
          <p:cNvPr id="5" name="矩形 4"/>
          <p:cNvSpPr/>
          <p:nvPr/>
        </p:nvSpPr>
        <p:spPr>
          <a:xfrm>
            <a:off x="9147175" y="2385695"/>
            <a:ext cx="2838450" cy="1840865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232265" y="4487545"/>
            <a:ext cx="2838450" cy="1840865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722482" y="1177638"/>
            <a:ext cx="9929008" cy="15696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为了支持所建议系统的开发，用户需进行的工作：拥有</a:t>
            </a:r>
            <a:r>
              <a:rPr lang="zh-CN" altLang="en-US" sz="2400" b="0" dirty="0">
                <a:latin typeface="等线" panose="02010600030101010101" charset="-122"/>
                <a:ea typeface="微软雅黑" panose="020B0503020204020204" charset="-122"/>
              </a:rPr>
              <a:t>较高版本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微信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为了建立一个数据库所要求的数据资源：各种武将的数据资源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为了开发和测试所建议系统而需要的计算机资源：明德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-518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的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3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台电脑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所涉及的保密与安全问题：无</a:t>
            </a:r>
            <a:endParaRPr lang="zh-CN" altLang="en-US" sz="2400" dirty="0"/>
          </a:p>
        </p:txBody>
      </p:sp>
      <p:sp>
        <p:nvSpPr>
          <p:cNvPr id="3" name="文本框 2"/>
          <p:cNvSpPr txBox="1"/>
          <p:nvPr/>
        </p:nvSpPr>
        <p:spPr>
          <a:xfrm>
            <a:off x="-149862" y="3102610"/>
            <a:ext cx="7093585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81000"/>
            <a:r>
              <a:rPr lang="zh-CN" altLang="en-US" sz="40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4.1.5 对地点和设施的影响</a:t>
            </a:r>
            <a:endParaRPr lang="zh-CN" sz="40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indent="381000"/>
            <a:endParaRPr lang="zh-CN" altLang="en-US" sz="4000" dirty="0"/>
          </a:p>
        </p:txBody>
      </p:sp>
      <p:sp>
        <p:nvSpPr>
          <p:cNvPr id="10" name="文本框 9"/>
          <p:cNvSpPr txBox="1"/>
          <p:nvPr/>
        </p:nvSpPr>
        <p:spPr>
          <a:xfrm>
            <a:off x="370840" y="3964305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136525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没有影响</a:t>
            </a:r>
            <a:endParaRPr lang="zh-CN" altLang="en-US" sz="2400" dirty="0"/>
          </a:p>
        </p:txBody>
      </p:sp>
      <p:sp>
        <p:nvSpPr>
          <p:cNvPr id="11" name="文本框 10"/>
          <p:cNvSpPr txBox="1"/>
          <p:nvPr/>
        </p:nvSpPr>
        <p:spPr>
          <a:xfrm>
            <a:off x="147954" y="4588510"/>
            <a:ext cx="649795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127000"/>
            <a:r>
              <a:rPr lang="zh-CN" altLang="en-US" sz="4000" b="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4.1.6对经费开支的影响</a:t>
            </a:r>
            <a:endParaRPr lang="zh-CN" altLang="en-US" sz="40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70840" y="5295265"/>
            <a:ext cx="337693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1365250"/>
            <a:r>
              <a:rPr lang="zh-CN" sz="2400">
                <a:latin typeface="等线" panose="02010600030101010101" charset="-122"/>
                <a:ea typeface="微软雅黑" panose="020B0503020204020204" charset="-122"/>
                <a:sym typeface="+mn-ea"/>
              </a:rPr>
              <a:t>基本没有变化</a:t>
            </a:r>
            <a:endParaRPr lang="zh-CN" altLang="en-US" sz="240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5" grpId="1" bldLvl="0" animBg="1"/>
      <p:bldP spid="6" grpId="0" animBg="1"/>
      <p:bldP spid="6" grpId="1" bldLvl="0" animBg="1"/>
      <p:bldP spid="100" grpId="0"/>
      <p:bldP spid="3" grpId="0"/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67195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4.2</a:t>
            </a:r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技术条件方面的可能性</a:t>
            </a:r>
          </a:p>
        </p:txBody>
      </p:sp>
      <p:sp>
        <p:nvSpPr>
          <p:cNvPr id="27" name="Rounded Rectangle 23"/>
          <p:cNvSpPr>
            <a:spLocks noChangeAspect="1"/>
          </p:cNvSpPr>
          <p:nvPr/>
        </p:nvSpPr>
        <p:spPr>
          <a:xfrm>
            <a:off x="1600025" y="2225722"/>
            <a:ext cx="540022" cy="540651"/>
          </a:xfrm>
          <a:prstGeom prst="roundRect">
            <a:avLst>
              <a:gd name="adj" fmla="val 0"/>
            </a:avLst>
          </a:prstGeom>
          <a:solidFill>
            <a:srgbClr val="57706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560" tIns="31780" rIns="63560" bIns="31780" rtlCol="0" anchor="ctr"/>
          <a:lstStyle/>
          <a:p>
            <a:pPr algn="ctr">
              <a:lnSpc>
                <a:spcPct val="120000"/>
              </a:lnSpc>
            </a:pPr>
            <a:endParaRPr lang="en-US" sz="90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8" name="Text Placeholder 7"/>
          <p:cNvSpPr txBox="1"/>
          <p:nvPr/>
        </p:nvSpPr>
        <p:spPr>
          <a:xfrm>
            <a:off x="1665549" y="2315160"/>
            <a:ext cx="437148" cy="360827"/>
          </a:xfrm>
          <a:prstGeom prst="rect">
            <a:avLst/>
          </a:prstGeom>
        </p:spPr>
        <p:txBody>
          <a:bodyPr vert="horz" lIns="0" tIns="72210" rIns="0" bIns="72210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1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180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35" name="Rounded Rectangle 16"/>
          <p:cNvSpPr>
            <a:spLocks noChangeAspect="1"/>
          </p:cNvSpPr>
          <p:nvPr/>
        </p:nvSpPr>
        <p:spPr>
          <a:xfrm>
            <a:off x="1613995" y="3383083"/>
            <a:ext cx="540022" cy="540651"/>
          </a:xfrm>
          <a:prstGeom prst="roundRect">
            <a:avLst>
              <a:gd name="adj" fmla="val 0"/>
            </a:avLst>
          </a:prstGeom>
          <a:solidFill>
            <a:srgbClr val="57706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560" tIns="31780" rIns="63560" bIns="31780" rtlCol="0" anchor="ctr"/>
          <a:lstStyle/>
          <a:p>
            <a:pPr algn="ctr">
              <a:lnSpc>
                <a:spcPct val="120000"/>
              </a:lnSpc>
            </a:pPr>
            <a:endParaRPr lang="en-US" sz="90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6" name="Text Placeholder 7"/>
          <p:cNvSpPr txBox="1"/>
          <p:nvPr/>
        </p:nvSpPr>
        <p:spPr>
          <a:xfrm>
            <a:off x="1665549" y="3473157"/>
            <a:ext cx="437148" cy="360827"/>
          </a:xfrm>
          <a:prstGeom prst="rect">
            <a:avLst/>
          </a:prstGeom>
        </p:spPr>
        <p:txBody>
          <a:bodyPr vert="horz" lIns="0" tIns="72210" rIns="0" bIns="72210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1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180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0</a:t>
            </a:r>
            <a:r>
              <a:rPr lang="en-US" altLang="es-ES_tradnl" sz="180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1275093" y="1247209"/>
            <a:ext cx="7851152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835025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2D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回合制策略类游戏技术上较为容易实现。</a:t>
            </a:r>
          </a:p>
          <a:p>
            <a:pPr indent="835025"/>
            <a:endParaRPr lang="zh-CN" sz="24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indent="835025"/>
            <a:endParaRPr lang="en-US" sz="2400" b="0" dirty="0">
              <a:latin typeface="等线" panose="02010600030101010101" charset="-122"/>
              <a:ea typeface="微软雅黑" panose="020B0503020204020204" charset="-122"/>
              <a:cs typeface="Times New Roman" panose="02020603050405020304" charset="0"/>
            </a:endParaRPr>
          </a:p>
          <a:p>
            <a:pPr indent="835025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同一题材的游戏众多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,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方便借鉴其中的精华。</a:t>
            </a:r>
          </a:p>
          <a:p>
            <a:pPr indent="835025"/>
            <a:endParaRPr lang="zh-CN" sz="24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indent="835025"/>
            <a:endParaRPr lang="en-US" sz="2400" b="0" dirty="0">
              <a:latin typeface="等线" panose="02010600030101010101" charset="-122"/>
              <a:ea typeface="微软雅黑" panose="020B0503020204020204" charset="-122"/>
              <a:cs typeface="Times New Roman" panose="02020603050405020304" charset="0"/>
            </a:endParaRPr>
          </a:p>
          <a:p>
            <a:pPr indent="835025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	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使用游戏引擎可以大大提高开发的效率</a:t>
            </a:r>
            <a:endParaRPr lang="zh-CN" altLang="en-US" sz="2400" dirty="0"/>
          </a:p>
        </p:txBody>
      </p:sp>
      <p:sp>
        <p:nvSpPr>
          <p:cNvPr id="5" name="Rounded Rectangle 23"/>
          <p:cNvSpPr>
            <a:spLocks noChangeAspect="1"/>
          </p:cNvSpPr>
          <p:nvPr/>
        </p:nvSpPr>
        <p:spPr>
          <a:xfrm>
            <a:off x="1562560" y="1304972"/>
            <a:ext cx="540022" cy="540651"/>
          </a:xfrm>
          <a:prstGeom prst="roundRect">
            <a:avLst>
              <a:gd name="adj" fmla="val 0"/>
            </a:avLst>
          </a:prstGeom>
          <a:solidFill>
            <a:srgbClr val="57706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560" tIns="31780" rIns="63560" bIns="31780" rtlCol="0" anchor="ctr"/>
          <a:lstStyle/>
          <a:p>
            <a:pPr algn="ctr">
              <a:lnSpc>
                <a:spcPct val="120000"/>
              </a:lnSpc>
            </a:pPr>
            <a:r>
              <a:rPr lang="es-ES_tradnl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FontAwesome"/>
                <a:sym typeface="Arial" panose="020B0604020202020204" pitchFamily="34" charset="0"/>
              </a:rPr>
              <a:t>01</a:t>
            </a:r>
            <a:endParaRPr lang="en-US" sz="90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7" grpId="0" bldLvl="0" animBg="1"/>
      <p:bldP spid="2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ldLvl="0" animBg="1"/>
      <p:bldP spid="3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边框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374457" y="833119"/>
            <a:ext cx="9443085" cy="5073015"/>
          </a:xfrm>
          <a:prstGeom prst="rect">
            <a:avLst/>
          </a:prstGeom>
        </p:spPr>
      </p:pic>
      <p:pic>
        <p:nvPicPr>
          <p:cNvPr id="2" name="图片 1" descr="c7d05aec95501827989e2f5ee4695cb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2780" y="1583690"/>
            <a:ext cx="3910330" cy="2658745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819390" y="1612265"/>
            <a:ext cx="921385" cy="25438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80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目 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005955" y="1583690"/>
            <a:ext cx="551815" cy="32708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引言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7099935" y="1583690"/>
            <a:ext cx="0" cy="3072130"/>
          </a:xfrm>
          <a:prstGeom prst="line">
            <a:avLst/>
          </a:prstGeom>
          <a:ln w="12700">
            <a:solidFill>
              <a:srgbClr val="3937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548120" y="1583690"/>
            <a:ext cx="551815" cy="32708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可行性研究的前提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6597650" y="1621155"/>
            <a:ext cx="0" cy="3072130"/>
          </a:xfrm>
          <a:prstGeom prst="line">
            <a:avLst/>
          </a:prstGeom>
          <a:ln w="12700">
            <a:solidFill>
              <a:srgbClr val="3937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096000" y="1583690"/>
            <a:ext cx="551815" cy="32708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对现有系统的分析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6096000" y="1621155"/>
            <a:ext cx="0" cy="3072130"/>
          </a:xfrm>
          <a:prstGeom prst="line">
            <a:avLst/>
          </a:prstGeom>
          <a:ln w="12700">
            <a:solidFill>
              <a:srgbClr val="3937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544185" y="1583690"/>
            <a:ext cx="551815" cy="32708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所建议的系统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5526405" y="1612265"/>
            <a:ext cx="0" cy="3072130"/>
          </a:xfrm>
          <a:prstGeom prst="line">
            <a:avLst/>
          </a:prstGeom>
          <a:ln w="12700">
            <a:solidFill>
              <a:srgbClr val="3937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4998085" y="1583690"/>
            <a:ext cx="0" cy="3072130"/>
          </a:xfrm>
          <a:prstGeom prst="line">
            <a:avLst/>
          </a:prstGeom>
          <a:ln w="12700">
            <a:solidFill>
              <a:srgbClr val="3937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384675" y="1583690"/>
            <a:ext cx="0" cy="3072130"/>
          </a:xfrm>
          <a:prstGeom prst="line">
            <a:avLst/>
          </a:prstGeom>
          <a:ln w="12700">
            <a:solidFill>
              <a:srgbClr val="3937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3834765" y="1612265"/>
            <a:ext cx="0" cy="3072130"/>
          </a:xfrm>
          <a:prstGeom prst="line">
            <a:avLst/>
          </a:prstGeom>
          <a:ln w="12700">
            <a:solidFill>
              <a:srgbClr val="3937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974590" y="1621155"/>
            <a:ext cx="551815" cy="34969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可选择的其他系统方案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369435" y="1621155"/>
            <a:ext cx="551815" cy="28543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投资及效益分析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3884295" y="1618615"/>
            <a:ext cx="41592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社会因素方面的可能性</a:t>
            </a:r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355976" y="1618615"/>
            <a:ext cx="551815" cy="22396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结论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7035AD2-15B2-435B-B7BD-BFC71D87708D}"/>
              </a:ext>
            </a:extLst>
          </p:cNvPr>
          <p:cNvSpPr txBox="1"/>
          <p:nvPr/>
        </p:nvSpPr>
        <p:spPr>
          <a:xfrm>
            <a:off x="3355975" y="1627844"/>
            <a:ext cx="551815" cy="22396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结论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500"/>
                            </p:stCondLst>
                            <p:childTnLst>
                              <p:par>
                                <p:cTn id="7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000"/>
                            </p:stCondLst>
                            <p:childTnLst>
                              <p:par>
                                <p:cTn id="8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500"/>
                            </p:stCondLst>
                            <p:childTnLst>
                              <p:par>
                                <p:cTn id="8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/>
      <p:bldP spid="7" grpId="0"/>
      <p:bldP spid="9" grpId="0"/>
      <p:bldP spid="11" grpId="0"/>
      <p:bldP spid="17" grpId="0"/>
      <p:bldP spid="18" grpId="0"/>
      <p:bldP spid="20" grpId="0"/>
      <p:bldP spid="21" grpId="0"/>
      <p:bldP spid="2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845" y="1478915"/>
            <a:ext cx="4288790" cy="2915920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10080" y="1180465"/>
            <a:ext cx="8371205" cy="44970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221230" y="1755140"/>
            <a:ext cx="77501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5.</a:t>
            </a:r>
            <a:r>
              <a:rPr lang="zh-CN" altLang="en-US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可选择的其他系统方案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94100" y="3027680"/>
            <a:ext cx="500443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5.1	可选择的系统方案1	</a:t>
            </a:r>
          </a:p>
          <a:p>
            <a:pPr algn="ctr"/>
            <a:r>
              <a:rPr lang="zh-CN" altLang="en-US" sz="28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5.2	可选择的系统方案2</a:t>
            </a:r>
            <a:r>
              <a:rPr lang="zh-CN" altLang="en-US" sz="36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	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3" grpId="2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53517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5.1可选择的系统方案1</a:t>
            </a:r>
          </a:p>
        </p:txBody>
      </p:sp>
      <p:sp>
        <p:nvSpPr>
          <p:cNvPr id="3" name="矩形 2"/>
          <p:cNvSpPr/>
          <p:nvPr/>
        </p:nvSpPr>
        <p:spPr>
          <a:xfrm>
            <a:off x="9586595" y="1790065"/>
            <a:ext cx="1463040" cy="139700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615170" y="3547745"/>
            <a:ext cx="1406525" cy="1284605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615170" y="5211445"/>
            <a:ext cx="1407160" cy="1349375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531495" y="1163320"/>
            <a:ext cx="6959600" cy="120032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开发为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PC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端。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优点：游戏性能更加，表现更好。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缺点：大大减少用户范围，同时难以实现跨平台。</a:t>
            </a: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35560" y="2691765"/>
            <a:ext cx="668591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81000"/>
            <a:r>
              <a:rPr lang="en-US" sz="4000" b="1">
                <a:latin typeface="等线 Light" panose="02010600030101010101" charset="-122"/>
              </a:rPr>
              <a:t>5.2</a:t>
            </a:r>
            <a:r>
              <a:rPr lang="en-US" sz="4000" b="1">
                <a:latin typeface="等线 Light" panose="02010600030101010101" charset="-122"/>
                <a:cs typeface="Times New Roman" panose="02020603050405020304" charset="0"/>
              </a:rPr>
              <a:t> </a:t>
            </a:r>
            <a:r>
              <a:rPr lang="zh-CN" sz="4000" b="1">
                <a:ea typeface="等线 Light" panose="02010600030101010101" charset="-122"/>
              </a:rPr>
              <a:t>可选择的系统方案</a:t>
            </a:r>
            <a:r>
              <a:rPr lang="en-US" sz="4000" b="1">
                <a:latin typeface="等线 Light" panose="02010600030101010101" charset="-122"/>
                <a:cs typeface="Times New Roman" panose="02020603050405020304" charset="0"/>
              </a:rPr>
              <a:t>2</a:t>
            </a:r>
            <a:endParaRPr lang="zh-CN" altLang="en-US" sz="4000"/>
          </a:p>
        </p:txBody>
      </p:sp>
      <p:sp>
        <p:nvSpPr>
          <p:cNvPr id="8" name="文本框 7"/>
          <p:cNvSpPr txBox="1"/>
          <p:nvPr/>
        </p:nvSpPr>
        <p:spPr>
          <a:xfrm>
            <a:off x="838835" y="3843655"/>
            <a:ext cx="5080000" cy="11988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762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开发为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APP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。</a:t>
            </a:r>
          </a:p>
          <a:p>
            <a:pPr indent="762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优点：支持断网情况下运行和保存。</a:t>
            </a:r>
          </a:p>
          <a:p>
            <a:pPr indent="762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缺点：难以建立社交激励机制。</a:t>
            </a:r>
            <a:endParaRPr lang="zh-CN" altLang="en-US" sz="2400" dirty="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bldLvl="0" animBg="1"/>
      <p:bldP spid="5" grpId="0" animBg="1"/>
      <p:bldP spid="5" grpId="1" bldLvl="0" animBg="1"/>
      <p:bldP spid="6" grpId="0" animBg="1"/>
      <p:bldP spid="6" grpId="1" bldLvl="0" animBg="1"/>
      <p:bldP spid="100" grpId="0"/>
      <p:bldP spid="7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845" y="1478915"/>
            <a:ext cx="4288790" cy="2915920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10080" y="1180465"/>
            <a:ext cx="8371205" cy="44970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642995" y="1660525"/>
            <a:ext cx="60299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6.</a:t>
            </a:r>
            <a:r>
              <a:rPr lang="zh-CN" altLang="en-US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投资及效益分析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049905" y="2582545"/>
            <a:ext cx="550481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6.1支出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6.2收益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</a:t>
            </a:r>
            <a:r>
              <a:rPr lang="en-US" altLang="zh-CN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	  </a:t>
            </a:r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6.3收益/投资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            6.4投资回收周期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            6.5敏感性分析	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3" grpId="2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64014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6.1.1基本建设投资</a:t>
            </a:r>
          </a:p>
        </p:txBody>
      </p:sp>
      <p:sp>
        <p:nvSpPr>
          <p:cNvPr id="3" name="矩形 2"/>
          <p:cNvSpPr/>
          <p:nvPr/>
        </p:nvSpPr>
        <p:spPr>
          <a:xfrm>
            <a:off x="10424795" y="1854835"/>
            <a:ext cx="1247140" cy="1340485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424160" y="3480435"/>
            <a:ext cx="1332230" cy="1369695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424795" y="5191125"/>
            <a:ext cx="1406525" cy="1492250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588645" y="1032192"/>
            <a:ext cx="5080000" cy="22453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04800"/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房屋和设施：无</a:t>
            </a:r>
          </a:p>
          <a:p>
            <a:pPr indent="304800"/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升级设备：无</a:t>
            </a:r>
          </a:p>
          <a:p>
            <a:pPr indent="304800"/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数据通信设备：无</a:t>
            </a:r>
          </a:p>
          <a:p>
            <a:pPr indent="304800"/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环境保护设备：无</a:t>
            </a:r>
          </a:p>
          <a:p>
            <a:pPr indent="304800"/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安全与保密设备：无</a:t>
            </a:r>
          </a:p>
          <a:p>
            <a:pPr indent="304800"/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升级操作系统和应用软件：无</a:t>
            </a:r>
          </a:p>
          <a:p>
            <a:pPr indent="304800"/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数据库管理软件：无</a:t>
            </a:r>
            <a:endParaRPr lang="zh-CN" altLang="en-US" sz="2000" dirty="0"/>
          </a:p>
        </p:txBody>
      </p:sp>
      <p:sp>
        <p:nvSpPr>
          <p:cNvPr id="7" name="文本框 6"/>
          <p:cNvSpPr txBox="1"/>
          <p:nvPr/>
        </p:nvSpPr>
        <p:spPr>
          <a:xfrm>
            <a:off x="328930" y="3480435"/>
            <a:ext cx="5080000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127000"/>
            <a:r>
              <a:rPr lang="en-US" altLang="zh-CN" sz="4000" b="0">
                <a:latin typeface="等线" panose="02010600030101010101" charset="-122"/>
                <a:ea typeface="微软雅黑" panose="020B0503020204020204" charset="-122"/>
              </a:rPr>
              <a:t>6.1.2</a:t>
            </a:r>
            <a:r>
              <a:rPr lang="zh-CN" sz="4000" b="0">
                <a:latin typeface="等线" panose="02010600030101010101" charset="-122"/>
                <a:ea typeface="微软雅黑" panose="020B0503020204020204" charset="-122"/>
              </a:rPr>
              <a:t>其他一次性支出</a:t>
            </a:r>
            <a:endParaRPr lang="zh-CN" altLang="en-US" sz="4000"/>
          </a:p>
        </p:txBody>
      </p:sp>
      <p:sp>
        <p:nvSpPr>
          <p:cNvPr id="8" name="文本框 7"/>
          <p:cNvSpPr txBox="1"/>
          <p:nvPr/>
        </p:nvSpPr>
        <p:spPr>
          <a:xfrm>
            <a:off x="513080" y="4282440"/>
            <a:ext cx="8756015" cy="2030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b="0" dirty="0">
                <a:latin typeface="等线" panose="02010600030101010101" charset="-122"/>
                <a:ea typeface="微软雅黑" panose="020B0503020204020204" charset="-122"/>
              </a:rPr>
              <a:t>研究：无</a:t>
            </a:r>
          </a:p>
          <a:p>
            <a:pPr indent="304800"/>
            <a:r>
              <a:rPr lang="zh-CN" b="0" dirty="0">
                <a:latin typeface="等线" panose="02010600030101010101" charset="-122"/>
                <a:ea typeface="微软雅黑" panose="020B0503020204020204" charset="-122"/>
              </a:rPr>
              <a:t>开发计划与测量基准的研究：无</a:t>
            </a:r>
          </a:p>
          <a:p>
            <a:pPr indent="304800"/>
            <a:r>
              <a:rPr lang="zh-CN" b="0" dirty="0">
                <a:latin typeface="等线" panose="02010600030101010101" charset="-122"/>
                <a:ea typeface="微软雅黑" panose="020B0503020204020204" charset="-122"/>
              </a:rPr>
              <a:t>数据库的建立：无</a:t>
            </a:r>
          </a:p>
          <a:p>
            <a:pPr indent="304800"/>
            <a:r>
              <a:rPr lang="zh-CN" b="0" dirty="0">
                <a:latin typeface="等线" panose="02010600030101010101" charset="-122"/>
                <a:ea typeface="微软雅黑" panose="020B0503020204020204" charset="-122"/>
              </a:rPr>
              <a:t>升级软件的转换：无</a:t>
            </a:r>
          </a:p>
          <a:p>
            <a:pPr indent="304800"/>
            <a:r>
              <a:rPr lang="zh-CN" b="0" dirty="0">
                <a:latin typeface="等线" panose="02010600030101010101" charset="-122"/>
                <a:ea typeface="微软雅黑" panose="020B0503020204020204" charset="-122"/>
              </a:rPr>
              <a:t>检查费用和技术管理性费用：无</a:t>
            </a:r>
          </a:p>
          <a:p>
            <a:pPr indent="304800"/>
            <a:r>
              <a:rPr lang="zh-CN" b="0" dirty="0">
                <a:latin typeface="等线" panose="02010600030101010101" charset="-122"/>
                <a:ea typeface="微软雅黑" panose="020B0503020204020204" charset="-122"/>
              </a:rPr>
              <a:t>培训费、差旅费、以及开发安装人员所需要的 一 次性支出：无</a:t>
            </a:r>
          </a:p>
          <a:p>
            <a:pPr indent="304800"/>
            <a:r>
              <a:rPr lang="zh-CN" b="0" dirty="0">
                <a:latin typeface="等线" panose="02010600030101010101" charset="-122"/>
                <a:ea typeface="微软雅黑" panose="020B0503020204020204" charset="-122"/>
              </a:rPr>
              <a:t>人员的退休及调动费用：无</a:t>
            </a:r>
            <a:endParaRPr lang="zh-CN" altLang="en-US" dirty="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bldLvl="0" animBg="1"/>
      <p:bldP spid="5" grpId="0" animBg="1"/>
      <p:bldP spid="5" grpId="1" bldLvl="0" animBg="1"/>
      <p:bldP spid="6" grpId="0" animBg="1"/>
      <p:bldP spid="6" grpId="1" bldLvl="0" animBg="1"/>
      <p:bldP spid="100" grpId="0"/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49079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6.1.3</a:t>
            </a:r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非一次性支出</a:t>
            </a:r>
          </a:p>
        </p:txBody>
      </p:sp>
      <p:sp>
        <p:nvSpPr>
          <p:cNvPr id="3" name="矩形 2"/>
          <p:cNvSpPr/>
          <p:nvPr/>
        </p:nvSpPr>
        <p:spPr>
          <a:xfrm>
            <a:off x="9831705" y="1543685"/>
            <a:ext cx="1498600" cy="139700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831705" y="3253740"/>
            <a:ext cx="1497965" cy="1303020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831705" y="4831715"/>
            <a:ext cx="1498600" cy="1558925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560070" y="1205865"/>
            <a:ext cx="750887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设备的租金和维护费用：无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软件的租金和维护费用：无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数据通讯方面的租金和维护费用：无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人员的工资和奖金：无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房屋、空间的使用开支：无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保密安全反面的开支：无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其他经常性的支出等：无</a:t>
            </a: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35560" y="3948748"/>
            <a:ext cx="5080000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81000"/>
            <a:r>
              <a:rPr lang="en-US" sz="4000" b="1">
                <a:latin typeface="等线 Light" panose="02010600030101010101" charset="-122"/>
              </a:rPr>
              <a:t>6.2.1 </a:t>
            </a:r>
            <a:r>
              <a:rPr lang="zh-CN" sz="4000" b="1">
                <a:ea typeface="等线 Light" panose="02010600030101010101" charset="-122"/>
              </a:rPr>
              <a:t>收益</a:t>
            </a:r>
            <a:endParaRPr lang="zh-CN" altLang="en-US" sz="4000"/>
          </a:p>
        </p:txBody>
      </p:sp>
      <p:sp>
        <p:nvSpPr>
          <p:cNvPr id="8" name="文本框 7"/>
          <p:cNvSpPr txBox="1"/>
          <p:nvPr/>
        </p:nvSpPr>
        <p:spPr>
          <a:xfrm>
            <a:off x="243205" y="4655820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04800"/>
            <a:r>
              <a:rPr lang="zh-CN" sz="2400">
                <a:latin typeface="等线" panose="02010600030101010101" charset="-122"/>
                <a:ea typeface="微软雅黑" panose="020B0503020204020204" charset="-122"/>
              </a:rPr>
              <a:t>无人民币数目可表示的一次性收益</a:t>
            </a:r>
            <a:endParaRPr lang="zh-CN" altLang="en-US" sz="2400"/>
          </a:p>
        </p:txBody>
      </p:sp>
      <p:sp>
        <p:nvSpPr>
          <p:cNvPr id="9" name="文本框 8"/>
          <p:cNvSpPr txBox="1"/>
          <p:nvPr/>
        </p:nvSpPr>
        <p:spPr>
          <a:xfrm>
            <a:off x="35560" y="5219383"/>
            <a:ext cx="5080000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81000"/>
            <a:r>
              <a:rPr lang="en-US" sz="4000" b="1">
                <a:latin typeface="等线 Light" panose="02010600030101010101" charset="-122"/>
              </a:rPr>
              <a:t>6.2.2 非一次性收益</a:t>
            </a:r>
            <a:endParaRPr lang="zh-CN" altLang="en-US" sz="4000"/>
          </a:p>
        </p:txBody>
      </p:sp>
      <p:sp>
        <p:nvSpPr>
          <p:cNvPr id="10" name="文本框 9"/>
          <p:cNvSpPr txBox="1"/>
          <p:nvPr/>
        </p:nvSpPr>
        <p:spPr>
          <a:xfrm>
            <a:off x="156845" y="6029960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04800"/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无人民币可表示的非一次性收益</a:t>
            </a:r>
            <a:endParaRPr lang="zh-CN" altLang="en-US" sz="240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bldLvl="0" animBg="1"/>
      <p:bldP spid="5" grpId="0" animBg="1"/>
      <p:bldP spid="5" grpId="1" bldLvl="0" animBg="1"/>
      <p:bldP spid="6" grpId="0" animBg="1"/>
      <p:bldP spid="6" grpId="1" bldLvl="0" animBg="1"/>
      <p:bldP spid="100" grpId="0"/>
      <p:bldP spid="7" grpId="0"/>
      <p:bldP spid="8" grpId="0"/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62693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6.2.3不可定量的收益</a:t>
            </a:r>
          </a:p>
        </p:txBody>
      </p:sp>
      <p:sp>
        <p:nvSpPr>
          <p:cNvPr id="3" name="矩形 2"/>
          <p:cNvSpPr/>
          <p:nvPr/>
        </p:nvSpPr>
        <p:spPr>
          <a:xfrm>
            <a:off x="10316845" y="1827530"/>
            <a:ext cx="1277620" cy="1301115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321290" y="3463290"/>
            <a:ext cx="1342390" cy="1263650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321290" y="5181600"/>
            <a:ext cx="1347470" cy="1349375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228600" y="1271905"/>
            <a:ext cx="8633460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127000"/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明白了如何进行系统的软件开发与各类软件开发有关的知识</a:t>
            </a:r>
            <a:endParaRPr lang="zh-CN" altLang="en-US" sz="2400"/>
          </a:p>
        </p:txBody>
      </p:sp>
      <p:sp>
        <p:nvSpPr>
          <p:cNvPr id="9" name="文本框 8"/>
          <p:cNvSpPr txBox="1"/>
          <p:nvPr/>
        </p:nvSpPr>
        <p:spPr>
          <a:xfrm>
            <a:off x="-11430" y="2018030"/>
            <a:ext cx="6269355" cy="41541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81000"/>
            <a:r>
              <a:rPr lang="zh-CN" altLang="en-US" sz="40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6.3 收益/投资比</a:t>
            </a:r>
          </a:p>
          <a:p>
            <a:pPr indent="381000"/>
            <a:r>
              <a:rPr lang="en-US" altLang="zh-CN" sz="4000" b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		</a:t>
            </a:r>
            <a:r>
              <a:rPr lang="zh-CN" altLang="en-US" sz="28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无</a:t>
            </a:r>
            <a:endParaRPr lang="zh-CN" altLang="en-US" sz="4000" b="0">
              <a:solidFill>
                <a:srgbClr val="393721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  <a:p>
            <a:pPr indent="381000"/>
            <a:endParaRPr lang="en-US" sz="1500" b="1">
              <a:latin typeface="等线 Light" panose="02010600030101010101" charset="-122"/>
            </a:endParaRPr>
          </a:p>
          <a:p>
            <a:pPr indent="381000"/>
            <a:r>
              <a:rPr lang="en-US" altLang="zh-CN" sz="40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 6.4</a:t>
            </a:r>
            <a:r>
              <a:rPr lang="zh-CN" altLang="en-US" sz="40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 投资回收周期</a:t>
            </a:r>
          </a:p>
          <a:p>
            <a:pPr indent="381000"/>
            <a:r>
              <a:rPr lang="en-US" altLang="zh-CN" sz="2800" b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		</a:t>
            </a:r>
            <a:r>
              <a:rPr lang="zh-CN" altLang="en-US" sz="28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无</a:t>
            </a:r>
            <a:endParaRPr lang="zh-CN" altLang="en-US" sz="4000" b="0">
              <a:solidFill>
                <a:srgbClr val="393721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  <a:p>
            <a:pPr indent="381000"/>
            <a:endParaRPr lang="en-US" sz="1500" b="1">
              <a:latin typeface="等线 Light" panose="02010600030101010101" charset="-122"/>
            </a:endParaRPr>
          </a:p>
          <a:p>
            <a:pPr indent="381000"/>
            <a:r>
              <a:rPr lang="en-US" altLang="zh-CN" sz="40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 6.5</a:t>
            </a:r>
            <a:r>
              <a:rPr lang="zh-CN" altLang="en-US" sz="40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 敏感性分析</a:t>
            </a:r>
          </a:p>
          <a:p>
            <a:pPr indent="381000"/>
            <a:r>
              <a:rPr lang="en-US" altLang="zh-CN" sz="2800" b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		</a:t>
            </a:r>
            <a:r>
              <a:rPr lang="zh-CN" altLang="en-US" sz="28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无</a:t>
            </a:r>
            <a:endParaRPr lang="zh-CN" altLang="en-US" sz="4000" b="0">
              <a:solidFill>
                <a:srgbClr val="393721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  <a:p>
            <a:pPr indent="381000"/>
            <a:endParaRPr lang="zh-CN" altLang="en-US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bldLvl="0" animBg="1"/>
      <p:bldP spid="5" grpId="0" animBg="1"/>
      <p:bldP spid="5" grpId="1" bldLvl="0" animBg="1"/>
      <p:bldP spid="8" grpId="0" animBg="1"/>
      <p:bldP spid="8" grpId="1" bldLvl="0" animBg="1"/>
      <p:bldP spid="100" grpId="0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845" y="1478915"/>
            <a:ext cx="4288790" cy="2915920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10080" y="1180465"/>
            <a:ext cx="8371205" cy="44970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410460" y="1478915"/>
            <a:ext cx="79990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7社会因素方面的可能性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726815" y="2552700"/>
            <a:ext cx="500443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7.1</a:t>
            </a:r>
            <a:r>
              <a:rPr lang="zh-CN" altLang="en-US" sz="36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法律方面的可行性</a:t>
            </a:r>
          </a:p>
          <a:p>
            <a:pPr algn="ctr"/>
            <a:endParaRPr lang="zh-CN" altLang="en-US" sz="3600" dirty="0">
              <a:solidFill>
                <a:srgbClr val="393721"/>
              </a:solidFill>
              <a:latin typeface="TypeLand 康熙字典體試用版" charset="-120"/>
              <a:ea typeface="TypeLand 康熙字典體試用版" charset="-120"/>
            </a:endParaRPr>
          </a:p>
          <a:p>
            <a:pPr algn="ctr"/>
            <a:r>
              <a:rPr lang="en-US" altLang="zh-CN" sz="36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7.2</a:t>
            </a:r>
            <a:r>
              <a:rPr lang="zh-CN" altLang="en-US" sz="36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使用方面的可行性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3" grpId="2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57213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7.1 法律方面的可行性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1079500" y="1422400"/>
            <a:ext cx="7744460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本软件并非用于商业用途，在专利权与版权等问题上不会构成侵犯，游戏内容也不存在涉黄，暴力血腥等。</a:t>
            </a:r>
            <a:endParaRPr lang="zh-CN" altLang="en-US" sz="2400" b="0">
              <a:latin typeface="等线" panose="02010600030101010101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4925" y="2701925"/>
            <a:ext cx="813752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81000"/>
            <a:r>
              <a:rPr lang="zh-CN" altLang="en-US" sz="40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7.2  使用方面的可行性</a:t>
            </a:r>
            <a:endParaRPr lang="zh-CN" altLang="en-US" sz="4000"/>
          </a:p>
        </p:txBody>
      </p:sp>
      <p:sp>
        <p:nvSpPr>
          <p:cNvPr id="8" name="文本框 7"/>
          <p:cNvSpPr txBox="1"/>
          <p:nvPr/>
        </p:nvSpPr>
        <p:spPr>
          <a:xfrm>
            <a:off x="565785" y="3694430"/>
            <a:ext cx="8585835" cy="1938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现在人们使用微信的频率是非常高的，而且在前段时间腾讯制作的跳一跳小程序的带领下，人们也经常使用微信小程序玩各种类型的小游戏，使用小程序玩游戏也比较方便，但是策略类的游戏小程序并不存在，并且热爱策略类游戏的玩家的数量也是非常多的。</a:t>
            </a:r>
            <a:endParaRPr lang="zh-CN" altLang="en-US" sz="2400"/>
          </a:p>
        </p:txBody>
      </p:sp>
      <p:sp>
        <p:nvSpPr>
          <p:cNvPr id="9" name="文本框 8"/>
          <p:cNvSpPr txBox="1"/>
          <p:nvPr/>
        </p:nvSpPr>
        <p:spPr>
          <a:xfrm>
            <a:off x="594360" y="5914390"/>
            <a:ext cx="76555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C00000"/>
                </a:solidFill>
              </a:rPr>
              <a:t>结论：本产品开发可以立即开始进行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0" grpId="0"/>
      <p:bldP spid="7" grpId="0"/>
      <p:bldP spid="8" grpId="0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6715" y="305435"/>
            <a:ext cx="766699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6000" b="1" kern="0" noProof="0" dirty="0">
                <a:ln>
                  <a:noFill/>
                </a:ln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sym typeface="+mn-ea"/>
              </a:rPr>
              <a:t>小组成员分工及评价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19150" y="2049145"/>
            <a:ext cx="815340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>
                <a:sym typeface="+mn-ea"/>
              </a:rPr>
              <a:t>王华怿：可行性分析报告的编写、数据</a:t>
            </a:r>
            <a:r>
              <a:rPr lang="en-US" altLang="zh-CN" sz="3600">
                <a:sym typeface="+mn-ea"/>
              </a:rPr>
              <a:t>		</a:t>
            </a:r>
            <a:r>
              <a:rPr lang="zh-CN" altLang="en-US" sz="3600">
                <a:sym typeface="+mn-ea"/>
              </a:rPr>
              <a:t>流图的制作 </a:t>
            </a:r>
            <a:r>
              <a:rPr lang="en-US" altLang="zh-CN" sz="3600">
                <a:sym typeface="+mn-ea"/>
              </a:rPr>
              <a:t>90</a:t>
            </a:r>
            <a:endParaRPr lang="zh-CN" altLang="en-US" sz="3600">
              <a:sym typeface="+mn-ea"/>
            </a:endParaRPr>
          </a:p>
          <a:p>
            <a:endParaRPr lang="zh-CN" altLang="en-US" sz="3600"/>
          </a:p>
          <a:p>
            <a:r>
              <a:rPr lang="zh-CN" altLang="en-US" sz="3600">
                <a:sym typeface="+mn-ea"/>
              </a:rPr>
              <a:t>吴帅毅：可行性分析报告的编写、</a:t>
            </a:r>
            <a:r>
              <a:rPr lang="en-US" altLang="zh-CN" sz="3600">
                <a:sym typeface="+mn-ea"/>
              </a:rPr>
              <a:t>PPT    		</a:t>
            </a:r>
            <a:r>
              <a:rPr lang="zh-CN" altLang="en-US" sz="3600">
                <a:sym typeface="+mn-ea"/>
              </a:rPr>
              <a:t>的编写  </a:t>
            </a:r>
            <a:r>
              <a:rPr lang="en-US" altLang="zh-CN" sz="3600">
                <a:sym typeface="+mn-ea"/>
              </a:rPr>
              <a:t>89</a:t>
            </a:r>
          </a:p>
          <a:p>
            <a:endParaRPr lang="zh-CN" altLang="en-US" sz="3600"/>
          </a:p>
          <a:p>
            <a:r>
              <a:rPr lang="zh-CN" altLang="en-US" sz="3600">
                <a:sym typeface="+mn-ea"/>
              </a:rPr>
              <a:t>王仕杰：</a:t>
            </a:r>
            <a:r>
              <a:rPr lang="zh-CN" sz="3600">
                <a:sym typeface="+mn-ea"/>
              </a:rPr>
              <a:t>可行性报告的编写、可行性报</a:t>
            </a:r>
            <a:r>
              <a:rPr lang="en-US" altLang="zh-CN" sz="3600">
                <a:sym typeface="+mn-ea"/>
              </a:rPr>
              <a:t>		</a:t>
            </a:r>
            <a:r>
              <a:rPr lang="zh-CN" sz="3600">
                <a:sym typeface="+mn-ea"/>
              </a:rPr>
              <a:t>告模版的查找 </a:t>
            </a:r>
            <a:r>
              <a:rPr lang="en-US" altLang="zh-CN" sz="3600">
                <a:sym typeface="+mn-ea"/>
              </a:rPr>
              <a:t>88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845" y="1478915"/>
            <a:ext cx="4288790" cy="2915920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10715" y="1180465"/>
            <a:ext cx="8371205" cy="44970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075305" y="2164715"/>
            <a:ext cx="60407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谢谢观看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609340" y="3426460"/>
            <a:ext cx="497459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指导老师：</a:t>
            </a:r>
            <a:r>
              <a:rPr lang="zh-CN" altLang="en-US" sz="3200" dirty="0">
                <a:solidFill>
                  <a:srgbClr val="FF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杨枨</a:t>
            </a:r>
          </a:p>
          <a:p>
            <a:pPr algn="ctr"/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答辩小组：</a:t>
            </a:r>
            <a:r>
              <a:rPr lang="en-US" altLang="zh-CN" sz="3200" dirty="0">
                <a:solidFill>
                  <a:srgbClr val="FF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G-16</a:t>
            </a:r>
            <a:r>
              <a:rPr lang="zh-CN" altLang="en-US" sz="3200" dirty="0">
                <a:solidFill>
                  <a:srgbClr val="FF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小组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en-US" altLang="zh-CN" sz="3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600" dirty="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。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6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50"/>
                            </p:stCondLst>
                            <p:childTnLst>
                              <p:par>
                                <p:cTn id="25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8" grpId="2"/>
      <p:bldP spid="7" grpId="0"/>
      <p:bldP spid="7" grpId="1"/>
      <p:bldP spid="7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845" y="1478915"/>
            <a:ext cx="4288790" cy="2915920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10715" y="1180465"/>
            <a:ext cx="8371205" cy="44970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711065" y="1972310"/>
            <a:ext cx="276923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  <a:sym typeface="+mn-ea"/>
              </a:rPr>
              <a:t>1.</a:t>
            </a:r>
            <a:r>
              <a:rPr lang="zh-CN" altLang="en-US" sz="5400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  <a:sym typeface="+mn-ea"/>
              </a:rPr>
              <a:t>引言</a:t>
            </a:r>
            <a:endParaRPr lang="zh-CN" altLang="en-US" sz="5400">
              <a:solidFill>
                <a:srgbClr val="393721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  <a:p>
            <a:pPr algn="ctr"/>
            <a:endParaRPr lang="zh-CN" altLang="en-US" sz="5400" dirty="0">
              <a:solidFill>
                <a:srgbClr val="393721"/>
              </a:solidFill>
              <a:latin typeface="TypeLand 康熙字典體試用版" charset="-120"/>
              <a:ea typeface="TypeLand 康熙字典體試用版" charset="-12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48050" y="3063875"/>
            <a:ext cx="500443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     </a:t>
            </a:r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1.1	编写目的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1.2	背景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1.3	定义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      1.4	参考资料	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3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68630" y="259080"/>
            <a:ext cx="43414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1.1 编写目的</a:t>
            </a:r>
          </a:p>
        </p:txBody>
      </p:sp>
      <p:sp>
        <p:nvSpPr>
          <p:cNvPr id="39" name="Freeform 6"/>
          <p:cNvSpPr>
            <a:spLocks noEditPoints="1"/>
          </p:cNvSpPr>
          <p:nvPr/>
        </p:nvSpPr>
        <p:spPr bwMode="auto">
          <a:xfrm>
            <a:off x="992793" y="1454855"/>
            <a:ext cx="352442" cy="308049"/>
          </a:xfrm>
          <a:custGeom>
            <a:avLst/>
            <a:gdLst>
              <a:gd name="T0" fmla="*/ 0 w 222"/>
              <a:gd name="T1" fmla="*/ 194 h 194"/>
              <a:gd name="T2" fmla="*/ 222 w 222"/>
              <a:gd name="T3" fmla="*/ 194 h 194"/>
              <a:gd name="T4" fmla="*/ 140 w 222"/>
              <a:gd name="T5" fmla="*/ 62 h 194"/>
              <a:gd name="T6" fmla="*/ 142 w 222"/>
              <a:gd name="T7" fmla="*/ 62 h 194"/>
              <a:gd name="T8" fmla="*/ 142 w 222"/>
              <a:gd name="T9" fmla="*/ 26 h 194"/>
              <a:gd name="T10" fmla="*/ 154 w 222"/>
              <a:gd name="T11" fmla="*/ 26 h 194"/>
              <a:gd name="T12" fmla="*/ 154 w 222"/>
              <a:gd name="T13" fmla="*/ 0 h 194"/>
              <a:gd name="T14" fmla="*/ 69 w 222"/>
              <a:gd name="T15" fmla="*/ 0 h 194"/>
              <a:gd name="T16" fmla="*/ 69 w 222"/>
              <a:gd name="T17" fmla="*/ 26 h 194"/>
              <a:gd name="T18" fmla="*/ 80 w 222"/>
              <a:gd name="T19" fmla="*/ 26 h 194"/>
              <a:gd name="T20" fmla="*/ 80 w 222"/>
              <a:gd name="T21" fmla="*/ 62 h 194"/>
              <a:gd name="T22" fmla="*/ 0 w 222"/>
              <a:gd name="T23" fmla="*/ 194 h 194"/>
              <a:gd name="T24" fmla="*/ 102 w 222"/>
              <a:gd name="T25" fmla="*/ 64 h 194"/>
              <a:gd name="T26" fmla="*/ 116 w 222"/>
              <a:gd name="T27" fmla="*/ 64 h 194"/>
              <a:gd name="T28" fmla="*/ 140 w 222"/>
              <a:gd name="T29" fmla="*/ 106 h 194"/>
              <a:gd name="T30" fmla="*/ 78 w 222"/>
              <a:gd name="T31" fmla="*/ 106 h 194"/>
              <a:gd name="T32" fmla="*/ 102 w 222"/>
              <a:gd name="T33" fmla="*/ 64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22" h="194">
                <a:moveTo>
                  <a:pt x="0" y="194"/>
                </a:moveTo>
                <a:lnTo>
                  <a:pt x="222" y="194"/>
                </a:lnTo>
                <a:lnTo>
                  <a:pt x="140" y="62"/>
                </a:lnTo>
                <a:lnTo>
                  <a:pt x="142" y="62"/>
                </a:lnTo>
                <a:lnTo>
                  <a:pt x="142" y="26"/>
                </a:lnTo>
                <a:lnTo>
                  <a:pt x="154" y="26"/>
                </a:lnTo>
                <a:lnTo>
                  <a:pt x="154" y="0"/>
                </a:lnTo>
                <a:lnTo>
                  <a:pt x="69" y="0"/>
                </a:lnTo>
                <a:lnTo>
                  <a:pt x="69" y="26"/>
                </a:lnTo>
                <a:lnTo>
                  <a:pt x="80" y="26"/>
                </a:lnTo>
                <a:lnTo>
                  <a:pt x="80" y="62"/>
                </a:lnTo>
                <a:lnTo>
                  <a:pt x="0" y="194"/>
                </a:lnTo>
                <a:close/>
                <a:moveTo>
                  <a:pt x="102" y="64"/>
                </a:moveTo>
                <a:lnTo>
                  <a:pt x="116" y="64"/>
                </a:lnTo>
                <a:lnTo>
                  <a:pt x="140" y="106"/>
                </a:lnTo>
                <a:lnTo>
                  <a:pt x="78" y="106"/>
                </a:lnTo>
                <a:lnTo>
                  <a:pt x="102" y="64"/>
                </a:lnTo>
                <a:close/>
              </a:path>
            </a:pathLst>
          </a:custGeom>
          <a:solidFill>
            <a:srgbClr val="57706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41" name="Freeform 16"/>
          <p:cNvSpPr>
            <a:spLocks noEditPoints="1"/>
          </p:cNvSpPr>
          <p:nvPr/>
        </p:nvSpPr>
        <p:spPr bwMode="auto">
          <a:xfrm>
            <a:off x="973730" y="4213180"/>
            <a:ext cx="371493" cy="371564"/>
          </a:xfrm>
          <a:custGeom>
            <a:avLst/>
            <a:gdLst>
              <a:gd name="T0" fmla="*/ 91 w 99"/>
              <a:gd name="T1" fmla="*/ 41 h 99"/>
              <a:gd name="T2" fmla="*/ 85 w 99"/>
              <a:gd name="T3" fmla="*/ 26 h 99"/>
              <a:gd name="T4" fmla="*/ 85 w 99"/>
              <a:gd name="T5" fmla="*/ 15 h 99"/>
              <a:gd name="T6" fmla="*/ 74 w 99"/>
              <a:gd name="T7" fmla="*/ 14 h 99"/>
              <a:gd name="T8" fmla="*/ 58 w 99"/>
              <a:gd name="T9" fmla="*/ 8 h 99"/>
              <a:gd name="T10" fmla="*/ 50 w 99"/>
              <a:gd name="T11" fmla="*/ 0 h 99"/>
              <a:gd name="T12" fmla="*/ 41 w 99"/>
              <a:gd name="T13" fmla="*/ 8 h 99"/>
              <a:gd name="T14" fmla="*/ 27 w 99"/>
              <a:gd name="T15" fmla="*/ 14 h 99"/>
              <a:gd name="T16" fmla="*/ 21 w 99"/>
              <a:gd name="T17" fmla="*/ 12 h 99"/>
              <a:gd name="T18" fmla="*/ 15 w 99"/>
              <a:gd name="T19" fmla="*/ 14 h 99"/>
              <a:gd name="T20" fmla="*/ 15 w 99"/>
              <a:gd name="T21" fmla="*/ 25 h 99"/>
              <a:gd name="T22" fmla="*/ 9 w 99"/>
              <a:gd name="T23" fmla="*/ 41 h 99"/>
              <a:gd name="T24" fmla="*/ 0 w 99"/>
              <a:gd name="T25" fmla="*/ 49 h 99"/>
              <a:gd name="T26" fmla="*/ 9 w 99"/>
              <a:gd name="T27" fmla="*/ 57 h 99"/>
              <a:gd name="T28" fmla="*/ 15 w 99"/>
              <a:gd name="T29" fmla="*/ 72 h 99"/>
              <a:gd name="T30" fmla="*/ 15 w 99"/>
              <a:gd name="T31" fmla="*/ 84 h 99"/>
              <a:gd name="T32" fmla="*/ 26 w 99"/>
              <a:gd name="T33" fmla="*/ 84 h 99"/>
              <a:gd name="T34" fmla="*/ 41 w 99"/>
              <a:gd name="T35" fmla="*/ 90 h 99"/>
              <a:gd name="T36" fmla="*/ 50 w 99"/>
              <a:gd name="T37" fmla="*/ 99 h 99"/>
              <a:gd name="T38" fmla="*/ 58 w 99"/>
              <a:gd name="T39" fmla="*/ 90 h 99"/>
              <a:gd name="T40" fmla="*/ 63 w 99"/>
              <a:gd name="T41" fmla="*/ 89 h 99"/>
              <a:gd name="T42" fmla="*/ 73 w 99"/>
              <a:gd name="T43" fmla="*/ 84 h 99"/>
              <a:gd name="T44" fmla="*/ 84 w 99"/>
              <a:gd name="T45" fmla="*/ 84 h 99"/>
              <a:gd name="T46" fmla="*/ 84 w 99"/>
              <a:gd name="T47" fmla="*/ 73 h 99"/>
              <a:gd name="T48" fmla="*/ 91 w 99"/>
              <a:gd name="T49" fmla="*/ 58 h 99"/>
              <a:gd name="T50" fmla="*/ 99 w 99"/>
              <a:gd name="T51" fmla="*/ 49 h 99"/>
              <a:gd name="T52" fmla="*/ 91 w 99"/>
              <a:gd name="T53" fmla="*/ 41 h 99"/>
              <a:gd name="T54" fmla="*/ 50 w 99"/>
              <a:gd name="T55" fmla="*/ 68 h 99"/>
              <a:gd name="T56" fmla="*/ 31 w 99"/>
              <a:gd name="T57" fmla="*/ 49 h 99"/>
              <a:gd name="T58" fmla="*/ 50 w 99"/>
              <a:gd name="T59" fmla="*/ 30 h 99"/>
              <a:gd name="T60" fmla="*/ 69 w 99"/>
              <a:gd name="T61" fmla="*/ 49 h 99"/>
              <a:gd name="T62" fmla="*/ 50 w 99"/>
              <a:gd name="T63" fmla="*/ 68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9" h="99">
                <a:moveTo>
                  <a:pt x="91" y="41"/>
                </a:moveTo>
                <a:cubicBezTo>
                  <a:pt x="90" y="36"/>
                  <a:pt x="88" y="30"/>
                  <a:pt x="85" y="26"/>
                </a:cubicBezTo>
                <a:cubicBezTo>
                  <a:pt x="88" y="23"/>
                  <a:pt x="88" y="18"/>
                  <a:pt x="85" y="15"/>
                </a:cubicBezTo>
                <a:cubicBezTo>
                  <a:pt x="82" y="11"/>
                  <a:pt x="77" y="11"/>
                  <a:pt x="74" y="14"/>
                </a:cubicBezTo>
                <a:cubicBezTo>
                  <a:pt x="69" y="11"/>
                  <a:pt x="64" y="9"/>
                  <a:pt x="58" y="8"/>
                </a:cubicBezTo>
                <a:cubicBezTo>
                  <a:pt x="58" y="3"/>
                  <a:pt x="54" y="0"/>
                  <a:pt x="50" y="0"/>
                </a:cubicBezTo>
                <a:cubicBezTo>
                  <a:pt x="45" y="0"/>
                  <a:pt x="41" y="3"/>
                  <a:pt x="41" y="8"/>
                </a:cubicBezTo>
                <a:cubicBezTo>
                  <a:pt x="36" y="9"/>
                  <a:pt x="31" y="11"/>
                  <a:pt x="27" y="14"/>
                </a:cubicBezTo>
                <a:cubicBezTo>
                  <a:pt x="25" y="12"/>
                  <a:pt x="23" y="12"/>
                  <a:pt x="21" y="12"/>
                </a:cubicBezTo>
                <a:cubicBezTo>
                  <a:pt x="19" y="12"/>
                  <a:pt x="17" y="12"/>
                  <a:pt x="15" y="14"/>
                </a:cubicBezTo>
                <a:cubicBezTo>
                  <a:pt x="12" y="17"/>
                  <a:pt x="12" y="22"/>
                  <a:pt x="15" y="25"/>
                </a:cubicBezTo>
                <a:cubicBezTo>
                  <a:pt x="12" y="30"/>
                  <a:pt x="10" y="35"/>
                  <a:pt x="9" y="41"/>
                </a:cubicBezTo>
                <a:cubicBezTo>
                  <a:pt x="4" y="41"/>
                  <a:pt x="0" y="44"/>
                  <a:pt x="0" y="49"/>
                </a:cubicBezTo>
                <a:cubicBezTo>
                  <a:pt x="0" y="54"/>
                  <a:pt x="4" y="57"/>
                  <a:pt x="9" y="57"/>
                </a:cubicBezTo>
                <a:cubicBezTo>
                  <a:pt x="10" y="63"/>
                  <a:pt x="12" y="68"/>
                  <a:pt x="15" y="72"/>
                </a:cubicBezTo>
                <a:cubicBezTo>
                  <a:pt x="11" y="75"/>
                  <a:pt x="11" y="80"/>
                  <a:pt x="15" y="84"/>
                </a:cubicBezTo>
                <a:cubicBezTo>
                  <a:pt x="18" y="87"/>
                  <a:pt x="23" y="87"/>
                  <a:pt x="26" y="84"/>
                </a:cubicBezTo>
                <a:cubicBezTo>
                  <a:pt x="30" y="87"/>
                  <a:pt x="36" y="89"/>
                  <a:pt x="41" y="90"/>
                </a:cubicBezTo>
                <a:cubicBezTo>
                  <a:pt x="41" y="95"/>
                  <a:pt x="45" y="99"/>
                  <a:pt x="50" y="99"/>
                </a:cubicBezTo>
                <a:cubicBezTo>
                  <a:pt x="54" y="99"/>
                  <a:pt x="58" y="95"/>
                  <a:pt x="58" y="90"/>
                </a:cubicBezTo>
                <a:cubicBezTo>
                  <a:pt x="60" y="90"/>
                  <a:pt x="62" y="89"/>
                  <a:pt x="63" y="89"/>
                </a:cubicBezTo>
                <a:cubicBezTo>
                  <a:pt x="67" y="88"/>
                  <a:pt x="70" y="86"/>
                  <a:pt x="73" y="84"/>
                </a:cubicBezTo>
                <a:cubicBezTo>
                  <a:pt x="76" y="87"/>
                  <a:pt x="81" y="87"/>
                  <a:pt x="84" y="84"/>
                </a:cubicBezTo>
                <a:cubicBezTo>
                  <a:pt x="87" y="81"/>
                  <a:pt x="87" y="76"/>
                  <a:pt x="84" y="73"/>
                </a:cubicBezTo>
                <a:cubicBezTo>
                  <a:pt x="87" y="68"/>
                  <a:pt x="90" y="63"/>
                  <a:pt x="91" y="58"/>
                </a:cubicBezTo>
                <a:cubicBezTo>
                  <a:pt x="95" y="58"/>
                  <a:pt x="99" y="54"/>
                  <a:pt x="99" y="49"/>
                </a:cubicBezTo>
                <a:cubicBezTo>
                  <a:pt x="99" y="45"/>
                  <a:pt x="95" y="41"/>
                  <a:pt x="91" y="41"/>
                </a:cubicBezTo>
                <a:close/>
                <a:moveTo>
                  <a:pt x="50" y="68"/>
                </a:moveTo>
                <a:cubicBezTo>
                  <a:pt x="39" y="68"/>
                  <a:pt x="31" y="60"/>
                  <a:pt x="31" y="49"/>
                </a:cubicBezTo>
                <a:cubicBezTo>
                  <a:pt x="31" y="39"/>
                  <a:pt x="39" y="30"/>
                  <a:pt x="50" y="30"/>
                </a:cubicBezTo>
                <a:cubicBezTo>
                  <a:pt x="60" y="30"/>
                  <a:pt x="69" y="39"/>
                  <a:pt x="69" y="49"/>
                </a:cubicBezTo>
                <a:cubicBezTo>
                  <a:pt x="69" y="60"/>
                  <a:pt x="60" y="68"/>
                  <a:pt x="50" y="68"/>
                </a:cubicBezTo>
                <a:close/>
              </a:path>
            </a:pathLst>
          </a:custGeom>
          <a:solidFill>
            <a:srgbClr val="57706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344930" y="1256030"/>
            <a:ext cx="7646035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000" b="0">
                <a:latin typeface="等线" panose="02010600030101010101" charset="-122"/>
                <a:ea typeface="微软雅黑" panose="020B0503020204020204" charset="-122"/>
              </a:rPr>
              <a:t>编写可行性报告的目的是为了对此次</a:t>
            </a:r>
            <a:r>
              <a:rPr lang="en-US" sz="2000" b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G16</a:t>
            </a:r>
            <a:r>
              <a:rPr lang="zh-CN" sz="2000" b="0">
                <a:latin typeface="等线" panose="02010600030101010101" charset="-122"/>
                <a:ea typeface="微软雅黑" panose="020B0503020204020204" charset="-122"/>
              </a:rPr>
              <a:t>小组的软件工程作 </a:t>
            </a:r>
            <a:r>
              <a:rPr lang="zh-CN" sz="2000">
                <a:latin typeface="等线" panose="02010600030101010101" charset="-122"/>
                <a:ea typeface="微软雅黑" panose="020B0503020204020204" charset="-122"/>
                <a:sym typeface="+mn-ea"/>
              </a:rPr>
              <a:t>业—  —“模拟三国”游戏的可行性进研究进行报告于总结。</a:t>
            </a:r>
          </a:p>
          <a:p>
            <a:pPr indent="304800"/>
            <a:r>
              <a:rPr lang="zh-CN" sz="2000">
                <a:latin typeface="等线" panose="02010600030101010101" charset="-122"/>
                <a:ea typeface="微软雅黑" panose="020B0503020204020204" charset="-122"/>
                <a:sym typeface="+mn-ea"/>
              </a:rPr>
              <a:t>预期读者：杨枨老师，助教，各位组长。</a:t>
            </a:r>
            <a:endParaRPr lang="zh-CN" altLang="en-US" sz="2000"/>
          </a:p>
          <a:p>
            <a:pPr indent="304800"/>
            <a:r>
              <a:rPr lang="zh-CN" sz="2000" b="0">
                <a:latin typeface="等线" panose="02010600030101010101" charset="-122"/>
                <a:ea typeface="微软雅黑" panose="020B0503020204020204" charset="-122"/>
              </a:rPr>
              <a:t>  </a:t>
            </a:r>
            <a:r>
              <a:rPr lang="en-US" altLang="zh-CN" sz="2000" b="0">
                <a:latin typeface="等线" panose="02010600030101010101" charset="-122"/>
                <a:ea typeface="微软雅黑" panose="020B0503020204020204" charset="-122"/>
              </a:rPr>
              <a:t>	  </a:t>
            </a:r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-38100" y="2716213"/>
            <a:ext cx="5080000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81000"/>
            <a:r>
              <a:rPr lang="en-US" sz="4000" b="1">
                <a:latin typeface="等线 Light" panose="02010600030101010101" charset="-122"/>
              </a:rPr>
              <a:t>1.2 </a:t>
            </a:r>
            <a:r>
              <a:rPr lang="zh-CN" sz="4000" b="1">
                <a:ea typeface="等线 Light" panose="02010600030101010101" charset="-122"/>
              </a:rPr>
              <a:t>背景</a:t>
            </a:r>
            <a:endParaRPr lang="zh-CN" altLang="en-US" sz="4000"/>
          </a:p>
        </p:txBody>
      </p:sp>
      <p:sp>
        <p:nvSpPr>
          <p:cNvPr id="6" name="文本框 5"/>
          <p:cNvSpPr txBox="1"/>
          <p:nvPr/>
        </p:nvSpPr>
        <p:spPr>
          <a:xfrm>
            <a:off x="1552574" y="3712845"/>
            <a:ext cx="7369483" cy="25545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/>
            <a:r>
              <a:rPr lang="en-US" sz="2000" b="0" dirty="0">
                <a:latin typeface="等线" panose="02010600030101010101" charset="-122"/>
                <a:ea typeface="微软雅黑" panose="020B0503020204020204" charset="-122"/>
              </a:rPr>
              <a:t>a. 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软件名称：模拟三国</a:t>
            </a:r>
            <a:endParaRPr lang="en-US" sz="20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marL="228600" indent="-228600"/>
            <a:r>
              <a:rPr lang="en-US" sz="2000" b="0" dirty="0">
                <a:latin typeface="等线" panose="02010600030101010101" charset="-122"/>
                <a:ea typeface="微软雅黑" panose="020B0503020204020204" charset="-122"/>
              </a:rPr>
              <a:t>b. 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任务提出者：</a:t>
            </a:r>
            <a:r>
              <a:rPr lang="en-US" sz="20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G16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组长王华怿</a:t>
            </a:r>
          </a:p>
          <a:p>
            <a:pPr marL="228600" indent="-228600"/>
            <a:r>
              <a:rPr lang="en-US" altLang="zh-CN" sz="2000" b="0" dirty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开发者：</a:t>
            </a:r>
            <a:r>
              <a:rPr lang="en-US" sz="20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G16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小组——</a:t>
            </a:r>
            <a:r>
              <a:rPr lang="en-US" sz="2000" b="0" dirty="0">
                <a:latin typeface="等线" panose="02010600030101010101" charset="-122"/>
                <a:ea typeface="微软雅黑" panose="020B0503020204020204" charset="-122"/>
              </a:rPr>
              <a:t>518</a:t>
            </a:r>
            <a:endParaRPr lang="en-US" sz="2000" b="0" dirty="0">
              <a:latin typeface="等线" panose="02010600030101010101" charset="-122"/>
              <a:ea typeface="微软雅黑" panose="020B0503020204020204" charset="-122"/>
              <a:cs typeface="Times New Roman" panose="02020603050405020304" charset="0"/>
            </a:endParaRPr>
          </a:p>
          <a:p>
            <a:pPr marL="228600" indent="-228600"/>
            <a:r>
              <a:rPr lang="en-US" altLang="zh-CN" sz="2000" b="0" dirty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组长：王华怿</a:t>
            </a:r>
            <a:endParaRPr lang="en-US" sz="2000" b="0" dirty="0">
              <a:latin typeface="等线" panose="02010600030101010101" charset="-122"/>
              <a:ea typeface="微软雅黑" panose="020B0503020204020204" charset="-122"/>
              <a:cs typeface="Times New Roman" panose="02020603050405020304" charset="0"/>
            </a:endParaRPr>
          </a:p>
          <a:p>
            <a:pPr marL="228600" indent="-228600"/>
            <a:r>
              <a:rPr lang="en-US" altLang="zh-CN" sz="2000" b="0" dirty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组员：王仕杰、吴帅毅</a:t>
            </a:r>
          </a:p>
          <a:p>
            <a:pPr marL="228600" indent="-228600"/>
            <a:r>
              <a:rPr lang="en-US" altLang="zh-CN" sz="2000" b="0" dirty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用户：杨枨老师，三国游戏爱好者，策略类游戏爱好者</a:t>
            </a:r>
          </a:p>
          <a:p>
            <a:pPr marL="228600" indent="-228600"/>
            <a:r>
              <a:rPr lang="en-US" altLang="zh-CN" sz="2000" b="0" dirty="0">
                <a:latin typeface="等线" panose="02010600030101010101" charset="-122"/>
                <a:ea typeface="微软雅黑" panose="020B0503020204020204" charset="-122"/>
              </a:rPr>
              <a:t>	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实现该软件的计算站或计算机网络</a:t>
            </a:r>
            <a:r>
              <a:rPr lang="en-US" sz="20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: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互联网。</a:t>
            </a:r>
            <a:endParaRPr lang="en-US" sz="20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marL="228600" indent="-228600"/>
            <a:r>
              <a:rPr lang="en-US" sz="2000" b="0" dirty="0">
                <a:latin typeface="等线" panose="02010600030101010101" charset="-122"/>
                <a:ea typeface="微软雅黑" panose="020B0503020204020204" charset="-122"/>
              </a:rPr>
              <a:t>c. </a:t>
            </a:r>
            <a:r>
              <a:rPr lang="zh-CN" sz="2000" b="0" dirty="0">
                <a:latin typeface="等线" panose="02010600030101010101" charset="-122"/>
                <a:ea typeface="微软雅黑" panose="020B0503020204020204" charset="-122"/>
              </a:rPr>
              <a:t>该游戏以微信小程序的方式发布</a:t>
            </a:r>
            <a:endParaRPr lang="zh-CN" altLang="en-US" sz="2000" dirty="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9" grpId="0" bldLvl="0" animBg="1"/>
      <p:bldP spid="41" grpId="0" bldLvl="0" animBg="1"/>
      <p:bldP spid="10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29616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1.3定义</a:t>
            </a:r>
          </a:p>
        </p:txBody>
      </p:sp>
      <p:grpSp>
        <p:nvGrpSpPr>
          <p:cNvPr id="66" name="组合 65"/>
          <p:cNvGrpSpPr/>
          <p:nvPr/>
        </p:nvGrpSpPr>
        <p:grpSpPr>
          <a:xfrm>
            <a:off x="9542780" y="2292985"/>
            <a:ext cx="1333500" cy="1333500"/>
            <a:chOff x="8480" y="4154"/>
            <a:chExt cx="2100" cy="2100"/>
          </a:xfrm>
        </p:grpSpPr>
        <p:sp>
          <p:nvSpPr>
            <p:cNvPr id="36" name="泪滴形 35"/>
            <p:cNvSpPr/>
            <p:nvPr/>
          </p:nvSpPr>
          <p:spPr>
            <a:xfrm rot="2700000" flipH="1">
              <a:off x="8480" y="4154"/>
              <a:ext cx="2101" cy="2100"/>
            </a:xfrm>
            <a:prstGeom prst="teardrop">
              <a:avLst/>
            </a:prstGeom>
            <a:solidFill>
              <a:srgbClr val="5770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7" name="图形 29" descr="聊天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9" y="4610"/>
              <a:ext cx="943" cy="943"/>
            </a:xfrm>
            <a:prstGeom prst="rect">
              <a:avLst/>
            </a:prstGeom>
          </p:spPr>
        </p:pic>
      </p:grpSp>
      <p:grpSp>
        <p:nvGrpSpPr>
          <p:cNvPr id="67" name="组合 66"/>
          <p:cNvGrpSpPr/>
          <p:nvPr/>
        </p:nvGrpSpPr>
        <p:grpSpPr>
          <a:xfrm>
            <a:off x="8895715" y="3825240"/>
            <a:ext cx="1333500" cy="1333500"/>
            <a:chOff x="7132" y="5906"/>
            <a:chExt cx="2100" cy="2100"/>
          </a:xfrm>
        </p:grpSpPr>
        <p:sp>
          <p:nvSpPr>
            <p:cNvPr id="34" name="泪滴形 33"/>
            <p:cNvSpPr/>
            <p:nvPr/>
          </p:nvSpPr>
          <p:spPr>
            <a:xfrm rot="13500000">
              <a:off x="7132" y="5906"/>
              <a:ext cx="2101" cy="2100"/>
            </a:xfrm>
            <a:prstGeom prst="teardrop">
              <a:avLst/>
            </a:prstGeom>
            <a:solidFill>
              <a:srgbClr val="5770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38" name="图形 31" descr="思想气泡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3" y="6476"/>
              <a:ext cx="943" cy="943"/>
            </a:xfrm>
            <a:prstGeom prst="rect">
              <a:avLst/>
            </a:prstGeom>
          </p:spPr>
        </p:pic>
      </p:grpSp>
      <p:grpSp>
        <p:nvGrpSpPr>
          <p:cNvPr id="68" name="组合 67"/>
          <p:cNvGrpSpPr/>
          <p:nvPr/>
        </p:nvGrpSpPr>
        <p:grpSpPr>
          <a:xfrm>
            <a:off x="10487660" y="3683635"/>
            <a:ext cx="1333500" cy="1333500"/>
            <a:chOff x="9878" y="5906"/>
            <a:chExt cx="2100" cy="2100"/>
          </a:xfrm>
        </p:grpSpPr>
        <p:sp>
          <p:nvSpPr>
            <p:cNvPr id="35" name="泪滴形 34"/>
            <p:cNvSpPr/>
            <p:nvPr/>
          </p:nvSpPr>
          <p:spPr>
            <a:xfrm rot="2700000">
              <a:off x="9878" y="5906"/>
              <a:ext cx="2101" cy="2100"/>
            </a:xfrm>
            <a:prstGeom prst="teardrop">
              <a:avLst/>
            </a:prstGeom>
            <a:solidFill>
              <a:srgbClr val="5770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9" name="图形 33" descr="网络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49" y="6483"/>
              <a:ext cx="943" cy="943"/>
            </a:xfrm>
            <a:prstGeom prst="rect">
              <a:avLst/>
            </a:prstGeom>
          </p:spPr>
        </p:pic>
      </p:grpSp>
      <p:sp>
        <p:nvSpPr>
          <p:cNvPr id="100" name="文本框 99"/>
          <p:cNvSpPr txBox="1"/>
          <p:nvPr/>
        </p:nvSpPr>
        <p:spPr>
          <a:xfrm>
            <a:off x="514985" y="1310005"/>
            <a:ext cx="717867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000" b="0">
                <a:solidFill>
                  <a:srgbClr val="000000"/>
                </a:solidFill>
                <a:latin typeface="等线" panose="02010600030101010101" charset="-122"/>
                <a:ea typeface="微软雅黑" panose="020B0503020204020204" charset="-122"/>
              </a:rPr>
              <a:t>三国题材，</a:t>
            </a:r>
            <a:r>
              <a:rPr lang="en-US" sz="2000" b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SLG (</a:t>
            </a:r>
            <a:r>
              <a:rPr lang="en-US" sz="2000" b="0">
                <a:solidFill>
                  <a:srgbClr val="0000FF"/>
                </a:solidFill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  <a:hlinkClick r:id="rId7"/>
              </a:rPr>
              <a:t>Sim</a:t>
            </a:r>
            <a:r>
              <a:rPr lang="en-US" sz="2000" b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ulation Game,</a:t>
            </a:r>
            <a:r>
              <a:rPr lang="zh-CN" sz="2000" b="0">
                <a:ea typeface="微软雅黑" panose="020B0503020204020204" charset="-122"/>
              </a:rPr>
              <a:t>模拟游戏</a:t>
            </a:r>
            <a:r>
              <a:rPr lang="en-US" sz="2000" b="0">
                <a:latin typeface="等线" panose="02010600030101010101" charset="-122"/>
                <a:ea typeface="微软雅黑" panose="020B0503020204020204" charset="-122"/>
              </a:rPr>
              <a:t>)</a:t>
            </a:r>
            <a:r>
              <a:rPr lang="zh-CN" sz="2000" b="0">
                <a:latin typeface="等线" panose="02010600030101010101" charset="-122"/>
                <a:ea typeface="微软雅黑" panose="020B0503020204020204" charset="-122"/>
              </a:rPr>
              <a:t>，策略，模拟，经营，战略，回合制，微信小程序，跨平台，简单易上手。</a:t>
            </a:r>
            <a:endParaRPr lang="zh-CN" altLang="en-US" sz="2000"/>
          </a:p>
        </p:txBody>
      </p:sp>
      <p:sp>
        <p:nvSpPr>
          <p:cNvPr id="3" name="文本框 2"/>
          <p:cNvSpPr txBox="1"/>
          <p:nvPr/>
        </p:nvSpPr>
        <p:spPr>
          <a:xfrm>
            <a:off x="236855" y="2361565"/>
            <a:ext cx="5080000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1.4参考资料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-387978" y="3181350"/>
            <a:ext cx="10774852" cy="34163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en-US" sz="240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   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[1]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聂明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.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游戏开发导论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[M].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西安电子科技大学出版社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,2009.</a:t>
            </a:r>
            <a:endParaRPr lang="en-US" sz="2400" b="0" dirty="0">
              <a:latin typeface="等线" panose="02010600030101010101" charset="-122"/>
              <a:ea typeface="微软雅黑" panose="020B0503020204020204" charset="-122"/>
              <a:cs typeface="Times New Roman" panose="02020603050405020304" charset="0"/>
            </a:endParaRPr>
          </a:p>
          <a:p>
            <a:pPr indent="304800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   [2]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张海藩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.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软件工程导论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[M].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清华大学出版社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,1996:1-73.</a:t>
            </a:r>
            <a:endParaRPr lang="en-US" sz="2400" b="0" dirty="0">
              <a:latin typeface="等线" panose="02010600030101010101" charset="-122"/>
              <a:ea typeface="微软雅黑" panose="020B0503020204020204" charset="-122"/>
              <a:cs typeface="Times New Roman" panose="02020603050405020304" charset="0"/>
            </a:endParaRPr>
          </a:p>
          <a:p>
            <a:pPr indent="304800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   [3]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伽马数据部分数据报告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[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R]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，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2016.</a:t>
            </a:r>
          </a:p>
          <a:p>
            <a:pPr indent="304800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   [4]</a:t>
            </a:r>
            <a:r>
              <a:rPr lang="en-US" sz="2400" b="0" dirty="0" err="1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SurveMonkey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.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美国手游细分市场相关数据于报告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[R]. 2016.7</a:t>
            </a:r>
          </a:p>
          <a:p>
            <a:pPr indent="304800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   [5]TalkingData.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相关数据报告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[R].2018</a:t>
            </a:r>
          </a:p>
          <a:p>
            <a:pPr indent="304800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   [6]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中国传媒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.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年度财报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[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J].2015</a:t>
            </a:r>
          </a:p>
          <a:p>
            <a:pPr indent="304800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   [7]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日本光荣株式会社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.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《三国志》、《信长之野望》、《太阁立志传》系列</a:t>
            </a:r>
            <a:endParaRPr lang="en-US" sz="2400" b="0" dirty="0">
              <a:latin typeface="等线" panose="02010600030101010101" charset="-122"/>
              <a:ea typeface="微软雅黑" panose="020B0503020204020204" charset="-122"/>
              <a:cs typeface="Times New Roman" panose="02020603050405020304" charset="0"/>
            </a:endParaRPr>
          </a:p>
          <a:p>
            <a:pPr indent="304800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   [8]</a:t>
            </a:r>
            <a:r>
              <a:rPr lang="en-US" sz="2400" b="0" dirty="0" err="1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Firaxis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Games, 2K Games.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《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Sid </a:t>
            </a:r>
            <a:r>
              <a:rPr lang="en-US" sz="2400" b="0" dirty="0" err="1">
                <a:latin typeface="等线" panose="02010600030101010101" charset="-122"/>
                <a:ea typeface="微软雅黑" panose="020B0503020204020204" charset="-122"/>
              </a:rPr>
              <a:t>Meiers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 Civilization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》系列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[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Z]</a:t>
            </a:r>
          </a:p>
          <a:p>
            <a:pPr indent="304800"/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    [9]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桌游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: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镰刀战争等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[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Z]</a:t>
            </a:r>
            <a:endParaRPr lang="zh-CN" altLang="en-US" sz="2400" dirty="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0" grpId="0"/>
      <p:bldP spid="3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845" y="1478915"/>
            <a:ext cx="4288790" cy="2915920"/>
          </a:xfrm>
          <a:prstGeom prst="rect">
            <a:avLst/>
          </a:prstGeom>
        </p:spPr>
      </p:pic>
      <p:pic>
        <p:nvPicPr>
          <p:cNvPr id="5" name="图片 4" descr="鸟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05" y="3709035"/>
            <a:ext cx="2907665" cy="3145155"/>
          </a:xfrm>
          <a:prstGeom prst="rect">
            <a:avLst/>
          </a:prstGeom>
        </p:spPr>
      </p:pic>
      <p:pic>
        <p:nvPicPr>
          <p:cNvPr id="6" name="图片 5" descr="边框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910715" y="1180465"/>
            <a:ext cx="8371205" cy="44970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30195" y="1919605"/>
            <a:ext cx="73431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2.</a:t>
            </a:r>
            <a:r>
              <a:rPr lang="zh-CN" altLang="en-US" sz="54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可行性研究的前提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19480" y="2708910"/>
            <a:ext cx="872807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</a:t>
            </a:r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2.1	要求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2.2	目标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                         2.3	条件、假定和限制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                              2.4  进行可行性研究的方	</a:t>
            </a:r>
          </a:p>
          <a:p>
            <a:pPr algn="ctr"/>
            <a:r>
              <a:rPr lang="zh-CN" altLang="en-US" sz="3200" dirty="0">
                <a:solidFill>
                  <a:srgbClr val="393721"/>
                </a:solidFill>
                <a:latin typeface="TypeLand 康熙字典體試用版" charset="-120"/>
                <a:ea typeface="TypeLand 康熙字典體試用版" charset="-120"/>
              </a:rPr>
              <a:t>          2.5	评价尺度	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3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06070"/>
            <a:ext cx="29616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2.1</a:t>
            </a:r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要求</a:t>
            </a:r>
          </a:p>
        </p:txBody>
      </p:sp>
      <p:sp>
        <p:nvSpPr>
          <p:cNvPr id="3" name="Freeform 5"/>
          <p:cNvSpPr/>
          <p:nvPr/>
        </p:nvSpPr>
        <p:spPr bwMode="auto">
          <a:xfrm>
            <a:off x="8421957" y="3703449"/>
            <a:ext cx="2191166" cy="1341540"/>
          </a:xfrm>
          <a:custGeom>
            <a:avLst/>
            <a:gdLst>
              <a:gd name="T0" fmla="*/ 17 w 618"/>
              <a:gd name="T1" fmla="*/ 170 h 377"/>
              <a:gd name="T2" fmla="*/ 278 w 618"/>
              <a:gd name="T3" fmla="*/ 11 h 377"/>
              <a:gd name="T4" fmla="*/ 344 w 618"/>
              <a:gd name="T5" fmla="*/ 13 h 377"/>
              <a:gd name="T6" fmla="*/ 597 w 618"/>
              <a:gd name="T7" fmla="*/ 167 h 377"/>
              <a:gd name="T8" fmla="*/ 601 w 618"/>
              <a:gd name="T9" fmla="*/ 208 h 377"/>
              <a:gd name="T10" fmla="*/ 340 w 618"/>
              <a:gd name="T11" fmla="*/ 367 h 377"/>
              <a:gd name="T12" fmla="*/ 274 w 618"/>
              <a:gd name="T13" fmla="*/ 364 h 377"/>
              <a:gd name="T14" fmla="*/ 21 w 618"/>
              <a:gd name="T15" fmla="*/ 210 h 377"/>
              <a:gd name="T16" fmla="*/ 17 w 618"/>
              <a:gd name="T17" fmla="*/ 17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8" h="377">
                <a:moveTo>
                  <a:pt x="17" y="170"/>
                </a:moveTo>
                <a:cubicBezTo>
                  <a:pt x="278" y="11"/>
                  <a:pt x="278" y="11"/>
                  <a:pt x="278" y="11"/>
                </a:cubicBezTo>
                <a:cubicBezTo>
                  <a:pt x="295" y="0"/>
                  <a:pt x="325" y="1"/>
                  <a:pt x="344" y="13"/>
                </a:cubicBezTo>
                <a:cubicBezTo>
                  <a:pt x="597" y="167"/>
                  <a:pt x="597" y="167"/>
                  <a:pt x="597" y="167"/>
                </a:cubicBezTo>
                <a:cubicBezTo>
                  <a:pt x="617" y="179"/>
                  <a:pt x="618" y="197"/>
                  <a:pt x="601" y="208"/>
                </a:cubicBezTo>
                <a:cubicBezTo>
                  <a:pt x="340" y="367"/>
                  <a:pt x="340" y="367"/>
                  <a:pt x="340" y="367"/>
                </a:cubicBezTo>
                <a:cubicBezTo>
                  <a:pt x="323" y="377"/>
                  <a:pt x="293" y="376"/>
                  <a:pt x="274" y="364"/>
                </a:cubicBezTo>
                <a:cubicBezTo>
                  <a:pt x="21" y="210"/>
                  <a:pt x="21" y="210"/>
                  <a:pt x="21" y="210"/>
                </a:cubicBezTo>
                <a:cubicBezTo>
                  <a:pt x="2" y="198"/>
                  <a:pt x="0" y="180"/>
                  <a:pt x="17" y="170"/>
                </a:cubicBezTo>
                <a:close/>
              </a:path>
            </a:pathLst>
          </a:custGeom>
          <a:solidFill>
            <a:srgbClr val="393721"/>
          </a:solidFill>
          <a:ln>
            <a:noFill/>
          </a:ln>
        </p:spPr>
        <p:txBody>
          <a:bodyPr vert="horz" wrap="square" lIns="79405" tIns="39703" rIns="79405" bIns="39703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5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Freeform 5"/>
          <p:cNvSpPr/>
          <p:nvPr/>
        </p:nvSpPr>
        <p:spPr bwMode="auto">
          <a:xfrm>
            <a:off x="8421957" y="3306417"/>
            <a:ext cx="2191166" cy="1341540"/>
          </a:xfrm>
          <a:custGeom>
            <a:avLst/>
            <a:gdLst>
              <a:gd name="T0" fmla="*/ 17 w 618"/>
              <a:gd name="T1" fmla="*/ 170 h 377"/>
              <a:gd name="T2" fmla="*/ 278 w 618"/>
              <a:gd name="T3" fmla="*/ 11 h 377"/>
              <a:gd name="T4" fmla="*/ 344 w 618"/>
              <a:gd name="T5" fmla="*/ 13 h 377"/>
              <a:gd name="T6" fmla="*/ 597 w 618"/>
              <a:gd name="T7" fmla="*/ 167 h 377"/>
              <a:gd name="T8" fmla="*/ 601 w 618"/>
              <a:gd name="T9" fmla="*/ 208 h 377"/>
              <a:gd name="T10" fmla="*/ 340 w 618"/>
              <a:gd name="T11" fmla="*/ 367 h 377"/>
              <a:gd name="T12" fmla="*/ 274 w 618"/>
              <a:gd name="T13" fmla="*/ 364 h 377"/>
              <a:gd name="T14" fmla="*/ 21 w 618"/>
              <a:gd name="T15" fmla="*/ 210 h 377"/>
              <a:gd name="T16" fmla="*/ 17 w 618"/>
              <a:gd name="T17" fmla="*/ 17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8" h="377">
                <a:moveTo>
                  <a:pt x="17" y="170"/>
                </a:moveTo>
                <a:cubicBezTo>
                  <a:pt x="278" y="11"/>
                  <a:pt x="278" y="11"/>
                  <a:pt x="278" y="11"/>
                </a:cubicBezTo>
                <a:cubicBezTo>
                  <a:pt x="295" y="0"/>
                  <a:pt x="325" y="1"/>
                  <a:pt x="344" y="13"/>
                </a:cubicBezTo>
                <a:cubicBezTo>
                  <a:pt x="597" y="167"/>
                  <a:pt x="597" y="167"/>
                  <a:pt x="597" y="167"/>
                </a:cubicBezTo>
                <a:cubicBezTo>
                  <a:pt x="617" y="179"/>
                  <a:pt x="618" y="197"/>
                  <a:pt x="601" y="208"/>
                </a:cubicBezTo>
                <a:cubicBezTo>
                  <a:pt x="340" y="367"/>
                  <a:pt x="340" y="367"/>
                  <a:pt x="340" y="367"/>
                </a:cubicBezTo>
                <a:cubicBezTo>
                  <a:pt x="323" y="377"/>
                  <a:pt x="293" y="376"/>
                  <a:pt x="274" y="364"/>
                </a:cubicBezTo>
                <a:cubicBezTo>
                  <a:pt x="21" y="210"/>
                  <a:pt x="21" y="210"/>
                  <a:pt x="21" y="210"/>
                </a:cubicBezTo>
                <a:cubicBezTo>
                  <a:pt x="2" y="198"/>
                  <a:pt x="0" y="180"/>
                  <a:pt x="17" y="170"/>
                </a:cubicBezTo>
                <a:close/>
              </a:path>
            </a:pathLst>
          </a:custGeom>
          <a:solidFill>
            <a:srgbClr val="57706C"/>
          </a:solidFill>
          <a:ln>
            <a:noFill/>
          </a:ln>
        </p:spPr>
        <p:txBody>
          <a:bodyPr vert="horz" wrap="square" lIns="79405" tIns="39703" rIns="79405" bIns="39703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5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Freeform 5"/>
          <p:cNvSpPr/>
          <p:nvPr/>
        </p:nvSpPr>
        <p:spPr bwMode="auto">
          <a:xfrm>
            <a:off x="8365442" y="2899399"/>
            <a:ext cx="2191166" cy="1341540"/>
          </a:xfrm>
          <a:custGeom>
            <a:avLst/>
            <a:gdLst>
              <a:gd name="T0" fmla="*/ 17 w 618"/>
              <a:gd name="T1" fmla="*/ 170 h 377"/>
              <a:gd name="T2" fmla="*/ 278 w 618"/>
              <a:gd name="T3" fmla="*/ 11 h 377"/>
              <a:gd name="T4" fmla="*/ 344 w 618"/>
              <a:gd name="T5" fmla="*/ 13 h 377"/>
              <a:gd name="T6" fmla="*/ 597 w 618"/>
              <a:gd name="T7" fmla="*/ 167 h 377"/>
              <a:gd name="T8" fmla="*/ 601 w 618"/>
              <a:gd name="T9" fmla="*/ 208 h 377"/>
              <a:gd name="T10" fmla="*/ 340 w 618"/>
              <a:gd name="T11" fmla="*/ 367 h 377"/>
              <a:gd name="T12" fmla="*/ 274 w 618"/>
              <a:gd name="T13" fmla="*/ 364 h 377"/>
              <a:gd name="T14" fmla="*/ 21 w 618"/>
              <a:gd name="T15" fmla="*/ 210 h 377"/>
              <a:gd name="T16" fmla="*/ 17 w 618"/>
              <a:gd name="T17" fmla="*/ 17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8" h="377">
                <a:moveTo>
                  <a:pt x="17" y="170"/>
                </a:moveTo>
                <a:cubicBezTo>
                  <a:pt x="278" y="11"/>
                  <a:pt x="278" y="11"/>
                  <a:pt x="278" y="11"/>
                </a:cubicBezTo>
                <a:cubicBezTo>
                  <a:pt x="295" y="0"/>
                  <a:pt x="325" y="1"/>
                  <a:pt x="344" y="13"/>
                </a:cubicBezTo>
                <a:cubicBezTo>
                  <a:pt x="597" y="167"/>
                  <a:pt x="597" y="167"/>
                  <a:pt x="597" y="167"/>
                </a:cubicBezTo>
                <a:cubicBezTo>
                  <a:pt x="617" y="179"/>
                  <a:pt x="618" y="197"/>
                  <a:pt x="601" y="208"/>
                </a:cubicBezTo>
                <a:cubicBezTo>
                  <a:pt x="340" y="367"/>
                  <a:pt x="340" y="367"/>
                  <a:pt x="340" y="367"/>
                </a:cubicBezTo>
                <a:cubicBezTo>
                  <a:pt x="323" y="377"/>
                  <a:pt x="293" y="376"/>
                  <a:pt x="274" y="364"/>
                </a:cubicBezTo>
                <a:cubicBezTo>
                  <a:pt x="21" y="210"/>
                  <a:pt x="21" y="210"/>
                  <a:pt x="21" y="210"/>
                </a:cubicBezTo>
                <a:cubicBezTo>
                  <a:pt x="2" y="198"/>
                  <a:pt x="0" y="180"/>
                  <a:pt x="17" y="170"/>
                </a:cubicBezTo>
                <a:close/>
              </a:path>
            </a:pathLst>
          </a:custGeom>
          <a:solidFill>
            <a:srgbClr val="393721"/>
          </a:solidFill>
          <a:ln>
            <a:noFill/>
          </a:ln>
        </p:spPr>
        <p:txBody>
          <a:bodyPr vert="horz" wrap="square" lIns="79405" tIns="39703" rIns="79405" bIns="39703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5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Freeform 5"/>
          <p:cNvSpPr/>
          <p:nvPr/>
        </p:nvSpPr>
        <p:spPr bwMode="auto">
          <a:xfrm>
            <a:off x="8365442" y="2682660"/>
            <a:ext cx="2191166" cy="1341540"/>
          </a:xfrm>
          <a:custGeom>
            <a:avLst/>
            <a:gdLst>
              <a:gd name="T0" fmla="*/ 17 w 618"/>
              <a:gd name="T1" fmla="*/ 170 h 377"/>
              <a:gd name="T2" fmla="*/ 278 w 618"/>
              <a:gd name="T3" fmla="*/ 11 h 377"/>
              <a:gd name="T4" fmla="*/ 344 w 618"/>
              <a:gd name="T5" fmla="*/ 13 h 377"/>
              <a:gd name="T6" fmla="*/ 597 w 618"/>
              <a:gd name="T7" fmla="*/ 167 h 377"/>
              <a:gd name="T8" fmla="*/ 601 w 618"/>
              <a:gd name="T9" fmla="*/ 208 h 377"/>
              <a:gd name="T10" fmla="*/ 340 w 618"/>
              <a:gd name="T11" fmla="*/ 367 h 377"/>
              <a:gd name="T12" fmla="*/ 274 w 618"/>
              <a:gd name="T13" fmla="*/ 364 h 377"/>
              <a:gd name="T14" fmla="*/ 21 w 618"/>
              <a:gd name="T15" fmla="*/ 210 h 377"/>
              <a:gd name="T16" fmla="*/ 17 w 618"/>
              <a:gd name="T17" fmla="*/ 17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8" h="377">
                <a:moveTo>
                  <a:pt x="17" y="170"/>
                </a:moveTo>
                <a:cubicBezTo>
                  <a:pt x="278" y="11"/>
                  <a:pt x="278" y="11"/>
                  <a:pt x="278" y="11"/>
                </a:cubicBezTo>
                <a:cubicBezTo>
                  <a:pt x="295" y="0"/>
                  <a:pt x="325" y="1"/>
                  <a:pt x="344" y="13"/>
                </a:cubicBezTo>
                <a:cubicBezTo>
                  <a:pt x="597" y="167"/>
                  <a:pt x="597" y="167"/>
                  <a:pt x="597" y="167"/>
                </a:cubicBezTo>
                <a:cubicBezTo>
                  <a:pt x="617" y="179"/>
                  <a:pt x="618" y="197"/>
                  <a:pt x="601" y="208"/>
                </a:cubicBezTo>
                <a:cubicBezTo>
                  <a:pt x="340" y="367"/>
                  <a:pt x="340" y="367"/>
                  <a:pt x="340" y="367"/>
                </a:cubicBezTo>
                <a:cubicBezTo>
                  <a:pt x="323" y="377"/>
                  <a:pt x="293" y="376"/>
                  <a:pt x="274" y="364"/>
                </a:cubicBezTo>
                <a:cubicBezTo>
                  <a:pt x="21" y="210"/>
                  <a:pt x="21" y="210"/>
                  <a:pt x="21" y="210"/>
                </a:cubicBezTo>
                <a:cubicBezTo>
                  <a:pt x="2" y="198"/>
                  <a:pt x="0" y="180"/>
                  <a:pt x="17" y="170"/>
                </a:cubicBezTo>
                <a:close/>
              </a:path>
            </a:pathLst>
          </a:custGeom>
          <a:solidFill>
            <a:srgbClr val="57706C"/>
          </a:solidFill>
          <a:ln>
            <a:noFill/>
          </a:ln>
        </p:spPr>
        <p:txBody>
          <a:bodyPr vert="horz" wrap="square" lIns="79405" tIns="39703" rIns="79405" bIns="39703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5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829290" y="2844165"/>
            <a:ext cx="566420" cy="547370"/>
            <a:chOff x="12086" y="4942"/>
            <a:chExt cx="892" cy="862"/>
          </a:xfrm>
        </p:grpSpPr>
        <p:sp>
          <p:nvSpPr>
            <p:cNvPr id="17" name="Rounded Rectangle 12"/>
            <p:cNvSpPr/>
            <p:nvPr/>
          </p:nvSpPr>
          <p:spPr>
            <a:xfrm>
              <a:off x="12086" y="4942"/>
              <a:ext cx="893" cy="863"/>
            </a:xfrm>
            <a:prstGeom prst="roundRect">
              <a:avLst/>
            </a:prstGeom>
            <a:solidFill>
              <a:srgbClr val="3937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032" tIns="32516" rIns="65032" bIns="32516" rtlCol="0" anchor="ctr"/>
            <a:lstStyle/>
            <a:p>
              <a:pPr algn="just">
                <a:lnSpc>
                  <a:spcPct val="120000"/>
                </a:lnSpc>
              </a:pPr>
              <a:endParaRPr lang="en-US" sz="500" dirty="0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23" name="Group 18"/>
            <p:cNvGrpSpPr/>
            <p:nvPr/>
          </p:nvGrpSpPr>
          <p:grpSpPr>
            <a:xfrm>
              <a:off x="12226" y="5071"/>
              <a:ext cx="613" cy="609"/>
              <a:chOff x="1979613" y="3067051"/>
              <a:chExt cx="231775" cy="230188"/>
            </a:xfrm>
            <a:solidFill>
              <a:schemeClr val="bg1"/>
            </a:solidFill>
          </p:grpSpPr>
          <p:sp>
            <p:nvSpPr>
              <p:cNvPr id="24" name="Freeform 38"/>
              <p:cNvSpPr>
                <a:spLocks noEditPoints="1"/>
              </p:cNvSpPr>
              <p:nvPr/>
            </p:nvSpPr>
            <p:spPr bwMode="auto">
              <a:xfrm>
                <a:off x="1979613" y="3067051"/>
                <a:ext cx="231775" cy="230188"/>
              </a:xfrm>
              <a:custGeom>
                <a:avLst/>
                <a:gdLst>
                  <a:gd name="T0" fmla="*/ 61 w 122"/>
                  <a:gd name="T1" fmla="*/ 0 h 122"/>
                  <a:gd name="T2" fmla="*/ 0 w 122"/>
                  <a:gd name="T3" fmla="*/ 61 h 122"/>
                  <a:gd name="T4" fmla="*/ 61 w 122"/>
                  <a:gd name="T5" fmla="*/ 122 h 122"/>
                  <a:gd name="T6" fmla="*/ 122 w 122"/>
                  <a:gd name="T7" fmla="*/ 61 h 122"/>
                  <a:gd name="T8" fmla="*/ 61 w 122"/>
                  <a:gd name="T9" fmla="*/ 0 h 122"/>
                  <a:gd name="T10" fmla="*/ 64 w 122"/>
                  <a:gd name="T11" fmla="*/ 109 h 122"/>
                  <a:gd name="T12" fmla="*/ 64 w 122"/>
                  <a:gd name="T13" fmla="*/ 102 h 122"/>
                  <a:gd name="T14" fmla="*/ 57 w 122"/>
                  <a:gd name="T15" fmla="*/ 102 h 122"/>
                  <a:gd name="T16" fmla="*/ 57 w 122"/>
                  <a:gd name="T17" fmla="*/ 109 h 122"/>
                  <a:gd name="T18" fmla="*/ 29 w 122"/>
                  <a:gd name="T19" fmla="*/ 97 h 122"/>
                  <a:gd name="T20" fmla="*/ 28 w 122"/>
                  <a:gd name="T21" fmla="*/ 97 h 122"/>
                  <a:gd name="T22" fmla="*/ 27 w 122"/>
                  <a:gd name="T23" fmla="*/ 95 h 122"/>
                  <a:gd name="T24" fmla="*/ 25 w 122"/>
                  <a:gd name="T25" fmla="*/ 93 h 122"/>
                  <a:gd name="T26" fmla="*/ 24 w 122"/>
                  <a:gd name="T27" fmla="*/ 93 h 122"/>
                  <a:gd name="T28" fmla="*/ 13 w 122"/>
                  <a:gd name="T29" fmla="*/ 65 h 122"/>
                  <a:gd name="T30" fmla="*/ 20 w 122"/>
                  <a:gd name="T31" fmla="*/ 65 h 122"/>
                  <a:gd name="T32" fmla="*/ 20 w 122"/>
                  <a:gd name="T33" fmla="*/ 58 h 122"/>
                  <a:gd name="T34" fmla="*/ 13 w 122"/>
                  <a:gd name="T35" fmla="*/ 58 h 122"/>
                  <a:gd name="T36" fmla="*/ 57 w 122"/>
                  <a:gd name="T37" fmla="*/ 13 h 122"/>
                  <a:gd name="T38" fmla="*/ 57 w 122"/>
                  <a:gd name="T39" fmla="*/ 20 h 122"/>
                  <a:gd name="T40" fmla="*/ 64 w 122"/>
                  <a:gd name="T41" fmla="*/ 20 h 122"/>
                  <a:gd name="T42" fmla="*/ 64 w 122"/>
                  <a:gd name="T43" fmla="*/ 13 h 122"/>
                  <a:gd name="T44" fmla="*/ 83 w 122"/>
                  <a:gd name="T45" fmla="*/ 18 h 122"/>
                  <a:gd name="T46" fmla="*/ 83 w 122"/>
                  <a:gd name="T47" fmla="*/ 19 h 122"/>
                  <a:gd name="T48" fmla="*/ 86 w 122"/>
                  <a:gd name="T49" fmla="*/ 21 h 122"/>
                  <a:gd name="T50" fmla="*/ 87 w 122"/>
                  <a:gd name="T51" fmla="*/ 21 h 122"/>
                  <a:gd name="T52" fmla="*/ 90 w 122"/>
                  <a:gd name="T53" fmla="*/ 23 h 122"/>
                  <a:gd name="T54" fmla="*/ 91 w 122"/>
                  <a:gd name="T55" fmla="*/ 24 h 122"/>
                  <a:gd name="T56" fmla="*/ 93 w 122"/>
                  <a:gd name="T57" fmla="*/ 26 h 122"/>
                  <a:gd name="T58" fmla="*/ 94 w 122"/>
                  <a:gd name="T59" fmla="*/ 27 h 122"/>
                  <a:gd name="T60" fmla="*/ 96 w 122"/>
                  <a:gd name="T61" fmla="*/ 29 h 122"/>
                  <a:gd name="T62" fmla="*/ 98 w 122"/>
                  <a:gd name="T63" fmla="*/ 31 h 122"/>
                  <a:gd name="T64" fmla="*/ 99 w 122"/>
                  <a:gd name="T65" fmla="*/ 32 h 122"/>
                  <a:gd name="T66" fmla="*/ 101 w 122"/>
                  <a:gd name="T67" fmla="*/ 35 h 122"/>
                  <a:gd name="T68" fmla="*/ 101 w 122"/>
                  <a:gd name="T69" fmla="*/ 36 h 122"/>
                  <a:gd name="T70" fmla="*/ 103 w 122"/>
                  <a:gd name="T71" fmla="*/ 39 h 122"/>
                  <a:gd name="T72" fmla="*/ 103 w 122"/>
                  <a:gd name="T73" fmla="*/ 39 h 122"/>
                  <a:gd name="T74" fmla="*/ 108 w 122"/>
                  <a:gd name="T75" fmla="*/ 58 h 122"/>
                  <a:gd name="T76" fmla="*/ 102 w 122"/>
                  <a:gd name="T77" fmla="*/ 58 h 122"/>
                  <a:gd name="T78" fmla="*/ 102 w 122"/>
                  <a:gd name="T79" fmla="*/ 65 h 122"/>
                  <a:gd name="T80" fmla="*/ 108 w 122"/>
                  <a:gd name="T81" fmla="*/ 65 h 122"/>
                  <a:gd name="T82" fmla="*/ 64 w 122"/>
                  <a:gd name="T83" fmla="*/ 109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2" h="122">
                    <a:moveTo>
                      <a:pt x="61" y="0"/>
                    </a:moveTo>
                    <a:cubicBezTo>
                      <a:pt x="27" y="0"/>
                      <a:pt x="0" y="27"/>
                      <a:pt x="0" y="61"/>
                    </a:cubicBezTo>
                    <a:cubicBezTo>
                      <a:pt x="0" y="95"/>
                      <a:pt x="27" y="122"/>
                      <a:pt x="61" y="122"/>
                    </a:cubicBezTo>
                    <a:cubicBezTo>
                      <a:pt x="94" y="122"/>
                      <a:pt x="122" y="95"/>
                      <a:pt x="122" y="61"/>
                    </a:cubicBezTo>
                    <a:cubicBezTo>
                      <a:pt x="122" y="27"/>
                      <a:pt x="94" y="0"/>
                      <a:pt x="61" y="0"/>
                    </a:cubicBezTo>
                    <a:close/>
                    <a:moveTo>
                      <a:pt x="64" y="109"/>
                    </a:moveTo>
                    <a:cubicBezTo>
                      <a:pt x="64" y="102"/>
                      <a:pt x="64" y="102"/>
                      <a:pt x="64" y="102"/>
                    </a:cubicBezTo>
                    <a:cubicBezTo>
                      <a:pt x="57" y="102"/>
                      <a:pt x="57" y="102"/>
                      <a:pt x="57" y="102"/>
                    </a:cubicBezTo>
                    <a:cubicBezTo>
                      <a:pt x="57" y="109"/>
                      <a:pt x="57" y="109"/>
                      <a:pt x="57" y="109"/>
                    </a:cubicBezTo>
                    <a:cubicBezTo>
                      <a:pt x="46" y="108"/>
                      <a:pt x="37" y="104"/>
                      <a:pt x="29" y="97"/>
                    </a:cubicBezTo>
                    <a:cubicBezTo>
                      <a:pt x="29" y="97"/>
                      <a:pt x="29" y="97"/>
                      <a:pt x="28" y="97"/>
                    </a:cubicBezTo>
                    <a:cubicBezTo>
                      <a:pt x="28" y="96"/>
                      <a:pt x="27" y="96"/>
                      <a:pt x="27" y="95"/>
                    </a:cubicBezTo>
                    <a:cubicBezTo>
                      <a:pt x="26" y="95"/>
                      <a:pt x="25" y="94"/>
                      <a:pt x="25" y="93"/>
                    </a:cubicBezTo>
                    <a:cubicBezTo>
                      <a:pt x="25" y="93"/>
                      <a:pt x="25" y="93"/>
                      <a:pt x="24" y="93"/>
                    </a:cubicBezTo>
                    <a:cubicBezTo>
                      <a:pt x="18" y="85"/>
                      <a:pt x="13" y="75"/>
                      <a:pt x="13" y="65"/>
                    </a:cubicBezTo>
                    <a:cubicBezTo>
                      <a:pt x="20" y="65"/>
                      <a:pt x="20" y="65"/>
                      <a:pt x="20" y="65"/>
                    </a:cubicBezTo>
                    <a:cubicBezTo>
                      <a:pt x="20" y="58"/>
                      <a:pt x="20" y="58"/>
                      <a:pt x="20" y="58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5" y="34"/>
                      <a:pt x="33" y="15"/>
                      <a:pt x="57" y="13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71" y="14"/>
                      <a:pt x="77" y="16"/>
                      <a:pt x="83" y="18"/>
                    </a:cubicBezTo>
                    <a:cubicBezTo>
                      <a:pt x="83" y="19"/>
                      <a:pt x="83" y="19"/>
                      <a:pt x="83" y="19"/>
                    </a:cubicBezTo>
                    <a:cubicBezTo>
                      <a:pt x="84" y="19"/>
                      <a:pt x="85" y="20"/>
                      <a:pt x="86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8" y="22"/>
                      <a:pt x="89" y="22"/>
                      <a:pt x="90" y="23"/>
                    </a:cubicBezTo>
                    <a:cubicBezTo>
                      <a:pt x="90" y="23"/>
                      <a:pt x="91" y="24"/>
                      <a:pt x="91" y="24"/>
                    </a:cubicBezTo>
                    <a:cubicBezTo>
                      <a:pt x="92" y="25"/>
                      <a:pt x="92" y="25"/>
                      <a:pt x="93" y="26"/>
                    </a:cubicBezTo>
                    <a:cubicBezTo>
                      <a:pt x="94" y="26"/>
                      <a:pt x="94" y="27"/>
                      <a:pt x="94" y="27"/>
                    </a:cubicBezTo>
                    <a:cubicBezTo>
                      <a:pt x="95" y="28"/>
                      <a:pt x="96" y="28"/>
                      <a:pt x="96" y="29"/>
                    </a:cubicBezTo>
                    <a:cubicBezTo>
                      <a:pt x="97" y="29"/>
                      <a:pt x="97" y="30"/>
                      <a:pt x="98" y="31"/>
                    </a:cubicBezTo>
                    <a:cubicBezTo>
                      <a:pt x="98" y="31"/>
                      <a:pt x="98" y="32"/>
                      <a:pt x="99" y="32"/>
                    </a:cubicBezTo>
                    <a:cubicBezTo>
                      <a:pt x="99" y="33"/>
                      <a:pt x="100" y="34"/>
                      <a:pt x="101" y="35"/>
                    </a:cubicBezTo>
                    <a:cubicBezTo>
                      <a:pt x="101" y="35"/>
                      <a:pt x="101" y="35"/>
                      <a:pt x="101" y="36"/>
                    </a:cubicBezTo>
                    <a:cubicBezTo>
                      <a:pt x="102" y="37"/>
                      <a:pt x="103" y="38"/>
                      <a:pt x="103" y="39"/>
                    </a:cubicBezTo>
                    <a:cubicBezTo>
                      <a:pt x="103" y="39"/>
                      <a:pt x="103" y="39"/>
                      <a:pt x="103" y="39"/>
                    </a:cubicBezTo>
                    <a:cubicBezTo>
                      <a:pt x="106" y="45"/>
                      <a:pt x="108" y="51"/>
                      <a:pt x="108" y="58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2" y="65"/>
                      <a:pt x="102" y="65"/>
                      <a:pt x="102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7" y="88"/>
                      <a:pt x="88" y="107"/>
                      <a:pt x="64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11650" tIns="55825" rIns="111650" bIns="55825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5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Freeform 39"/>
              <p:cNvSpPr>
                <a:spLocks noEditPoints="1"/>
              </p:cNvSpPr>
              <p:nvPr/>
            </p:nvSpPr>
            <p:spPr bwMode="auto">
              <a:xfrm>
                <a:off x="2063750" y="3125788"/>
                <a:ext cx="69850" cy="98425"/>
              </a:xfrm>
              <a:custGeom>
                <a:avLst/>
                <a:gdLst>
                  <a:gd name="T0" fmla="*/ 9 w 36"/>
                  <a:gd name="T1" fmla="*/ 29 h 52"/>
                  <a:gd name="T2" fmla="*/ 9 w 36"/>
                  <a:gd name="T3" fmla="*/ 29 h 52"/>
                  <a:gd name="T4" fmla="*/ 0 w 36"/>
                  <a:gd name="T5" fmla="*/ 52 h 52"/>
                  <a:gd name="T6" fmla="*/ 20 w 36"/>
                  <a:gd name="T7" fmla="*/ 36 h 52"/>
                  <a:gd name="T8" fmla="*/ 20 w 36"/>
                  <a:gd name="T9" fmla="*/ 36 h 52"/>
                  <a:gd name="T10" fmla="*/ 22 w 36"/>
                  <a:gd name="T11" fmla="*/ 32 h 52"/>
                  <a:gd name="T12" fmla="*/ 36 w 36"/>
                  <a:gd name="T13" fmla="*/ 0 h 52"/>
                  <a:gd name="T14" fmla="*/ 11 w 36"/>
                  <a:gd name="T15" fmla="*/ 25 h 52"/>
                  <a:gd name="T16" fmla="*/ 9 w 36"/>
                  <a:gd name="T17" fmla="*/ 29 h 52"/>
                  <a:gd name="T18" fmla="*/ 16 w 36"/>
                  <a:gd name="T19" fmla="*/ 27 h 52"/>
                  <a:gd name="T20" fmla="*/ 19 w 36"/>
                  <a:gd name="T21" fmla="*/ 30 h 52"/>
                  <a:gd name="T22" fmla="*/ 16 w 36"/>
                  <a:gd name="T23" fmla="*/ 33 h 52"/>
                  <a:gd name="T24" fmla="*/ 13 w 36"/>
                  <a:gd name="T25" fmla="*/ 30 h 52"/>
                  <a:gd name="T26" fmla="*/ 16 w 36"/>
                  <a:gd name="T27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52">
                    <a:moveTo>
                      <a:pt x="9" y="29"/>
                    </a:moveTo>
                    <a:cubicBezTo>
                      <a:pt x="9" y="29"/>
                      <a:pt x="9" y="29"/>
                      <a:pt x="9" y="29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2" y="35"/>
                      <a:pt x="22" y="33"/>
                      <a:pt x="22" y="32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0" y="26"/>
                      <a:pt x="9" y="27"/>
                      <a:pt x="9" y="29"/>
                    </a:cubicBezTo>
                    <a:close/>
                    <a:moveTo>
                      <a:pt x="16" y="27"/>
                    </a:moveTo>
                    <a:cubicBezTo>
                      <a:pt x="17" y="27"/>
                      <a:pt x="19" y="28"/>
                      <a:pt x="19" y="30"/>
                    </a:cubicBezTo>
                    <a:cubicBezTo>
                      <a:pt x="19" y="32"/>
                      <a:pt x="17" y="33"/>
                      <a:pt x="16" y="33"/>
                    </a:cubicBezTo>
                    <a:cubicBezTo>
                      <a:pt x="14" y="33"/>
                      <a:pt x="13" y="32"/>
                      <a:pt x="13" y="30"/>
                    </a:cubicBezTo>
                    <a:cubicBezTo>
                      <a:pt x="13" y="28"/>
                      <a:pt x="14" y="27"/>
                      <a:pt x="16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11650" tIns="55825" rIns="111650" bIns="55825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5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Oval 40"/>
              <p:cNvSpPr>
                <a:spLocks noChangeArrowheads="1"/>
              </p:cNvSpPr>
              <p:nvPr/>
            </p:nvSpPr>
            <p:spPr bwMode="auto">
              <a:xfrm>
                <a:off x="2090738" y="3179763"/>
                <a:ext cx="6350" cy="63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11650" tIns="55825" rIns="111650" bIns="55825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5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10871835" y="4100195"/>
            <a:ext cx="566420" cy="547370"/>
            <a:chOff x="12086" y="6213"/>
            <a:chExt cx="892" cy="862"/>
          </a:xfrm>
        </p:grpSpPr>
        <p:sp>
          <p:nvSpPr>
            <p:cNvPr id="18" name="Rounded Rectangle 13"/>
            <p:cNvSpPr/>
            <p:nvPr/>
          </p:nvSpPr>
          <p:spPr>
            <a:xfrm>
              <a:off x="12086" y="6213"/>
              <a:ext cx="893" cy="863"/>
            </a:xfrm>
            <a:prstGeom prst="roundRect">
              <a:avLst/>
            </a:prstGeom>
            <a:solidFill>
              <a:srgbClr val="5770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032" tIns="32516" rIns="65032" bIns="32516" rtlCol="0" anchor="ctr"/>
            <a:lstStyle/>
            <a:p>
              <a:pPr algn="just">
                <a:lnSpc>
                  <a:spcPct val="120000"/>
                </a:lnSpc>
              </a:pPr>
              <a:endParaRPr lang="en-US" sz="500" dirty="0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27" name="Group 22"/>
            <p:cNvGrpSpPr/>
            <p:nvPr/>
          </p:nvGrpSpPr>
          <p:grpSpPr>
            <a:xfrm>
              <a:off x="12267" y="6435"/>
              <a:ext cx="505" cy="487"/>
              <a:chOff x="4616450" y="1549401"/>
              <a:chExt cx="215900" cy="207963"/>
            </a:xfrm>
            <a:solidFill>
              <a:schemeClr val="bg1"/>
            </a:solidFill>
          </p:grpSpPr>
          <p:sp>
            <p:nvSpPr>
              <p:cNvPr id="28" name="Freeform 6"/>
              <p:cNvSpPr>
                <a:spLocks noEditPoints="1"/>
              </p:cNvSpPr>
              <p:nvPr/>
            </p:nvSpPr>
            <p:spPr bwMode="auto">
              <a:xfrm>
                <a:off x="4616450" y="1549401"/>
                <a:ext cx="215900" cy="207963"/>
              </a:xfrm>
              <a:custGeom>
                <a:avLst/>
                <a:gdLst>
                  <a:gd name="T0" fmla="*/ 124 w 133"/>
                  <a:gd name="T1" fmla="*/ 0 h 127"/>
                  <a:gd name="T2" fmla="*/ 9 w 133"/>
                  <a:gd name="T3" fmla="*/ 0 h 127"/>
                  <a:gd name="T4" fmla="*/ 0 w 133"/>
                  <a:gd name="T5" fmla="*/ 9 h 127"/>
                  <a:gd name="T6" fmla="*/ 0 w 133"/>
                  <a:gd name="T7" fmla="*/ 91 h 127"/>
                  <a:gd name="T8" fmla="*/ 9 w 133"/>
                  <a:gd name="T9" fmla="*/ 100 h 127"/>
                  <a:gd name="T10" fmla="*/ 53 w 133"/>
                  <a:gd name="T11" fmla="*/ 100 h 127"/>
                  <a:gd name="T12" fmla="*/ 39 w 133"/>
                  <a:gd name="T13" fmla="*/ 118 h 127"/>
                  <a:gd name="T14" fmla="*/ 39 w 133"/>
                  <a:gd name="T15" fmla="*/ 127 h 127"/>
                  <a:gd name="T16" fmla="*/ 53 w 133"/>
                  <a:gd name="T17" fmla="*/ 127 h 127"/>
                  <a:gd name="T18" fmla="*/ 80 w 133"/>
                  <a:gd name="T19" fmla="*/ 127 h 127"/>
                  <a:gd name="T20" fmla="*/ 93 w 133"/>
                  <a:gd name="T21" fmla="*/ 127 h 127"/>
                  <a:gd name="T22" fmla="*/ 93 w 133"/>
                  <a:gd name="T23" fmla="*/ 118 h 127"/>
                  <a:gd name="T24" fmla="*/ 80 w 133"/>
                  <a:gd name="T25" fmla="*/ 100 h 127"/>
                  <a:gd name="T26" fmla="*/ 124 w 133"/>
                  <a:gd name="T27" fmla="*/ 100 h 127"/>
                  <a:gd name="T28" fmla="*/ 133 w 133"/>
                  <a:gd name="T29" fmla="*/ 91 h 127"/>
                  <a:gd name="T30" fmla="*/ 133 w 133"/>
                  <a:gd name="T31" fmla="*/ 9 h 127"/>
                  <a:gd name="T32" fmla="*/ 124 w 133"/>
                  <a:gd name="T33" fmla="*/ 0 h 127"/>
                  <a:gd name="T34" fmla="*/ 59 w 133"/>
                  <a:gd name="T35" fmla="*/ 89 h 127"/>
                  <a:gd name="T36" fmla="*/ 67 w 133"/>
                  <a:gd name="T37" fmla="*/ 82 h 127"/>
                  <a:gd name="T38" fmla="*/ 75 w 133"/>
                  <a:gd name="T39" fmla="*/ 89 h 127"/>
                  <a:gd name="T40" fmla="*/ 67 w 133"/>
                  <a:gd name="T41" fmla="*/ 97 h 127"/>
                  <a:gd name="T42" fmla="*/ 59 w 133"/>
                  <a:gd name="T43" fmla="*/ 89 h 127"/>
                  <a:gd name="T44" fmla="*/ 123 w 133"/>
                  <a:gd name="T45" fmla="*/ 79 h 127"/>
                  <a:gd name="T46" fmla="*/ 9 w 133"/>
                  <a:gd name="T47" fmla="*/ 79 h 127"/>
                  <a:gd name="T48" fmla="*/ 9 w 133"/>
                  <a:gd name="T49" fmla="*/ 10 h 127"/>
                  <a:gd name="T50" fmla="*/ 123 w 133"/>
                  <a:gd name="T51" fmla="*/ 10 h 127"/>
                  <a:gd name="T52" fmla="*/ 123 w 133"/>
                  <a:gd name="T53" fmla="*/ 79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33" h="127">
                    <a:moveTo>
                      <a:pt x="124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0" y="96"/>
                      <a:pt x="4" y="100"/>
                      <a:pt x="9" y="100"/>
                    </a:cubicBezTo>
                    <a:cubicBezTo>
                      <a:pt x="53" y="100"/>
                      <a:pt x="53" y="100"/>
                      <a:pt x="53" y="100"/>
                    </a:cubicBezTo>
                    <a:cubicBezTo>
                      <a:pt x="53" y="100"/>
                      <a:pt x="55" y="118"/>
                      <a:pt x="39" y="118"/>
                    </a:cubicBezTo>
                    <a:cubicBezTo>
                      <a:pt x="39" y="127"/>
                      <a:pt x="39" y="127"/>
                      <a:pt x="39" y="127"/>
                    </a:cubicBezTo>
                    <a:cubicBezTo>
                      <a:pt x="53" y="127"/>
                      <a:pt x="53" y="127"/>
                      <a:pt x="53" y="127"/>
                    </a:cubicBezTo>
                    <a:cubicBezTo>
                      <a:pt x="80" y="127"/>
                      <a:pt x="80" y="127"/>
                      <a:pt x="80" y="127"/>
                    </a:cubicBezTo>
                    <a:cubicBezTo>
                      <a:pt x="93" y="127"/>
                      <a:pt x="93" y="127"/>
                      <a:pt x="93" y="127"/>
                    </a:cubicBezTo>
                    <a:cubicBezTo>
                      <a:pt x="93" y="118"/>
                      <a:pt x="93" y="118"/>
                      <a:pt x="93" y="118"/>
                    </a:cubicBezTo>
                    <a:cubicBezTo>
                      <a:pt x="77" y="118"/>
                      <a:pt x="80" y="100"/>
                      <a:pt x="80" y="100"/>
                    </a:cubicBezTo>
                    <a:cubicBezTo>
                      <a:pt x="124" y="100"/>
                      <a:pt x="124" y="100"/>
                      <a:pt x="124" y="100"/>
                    </a:cubicBezTo>
                    <a:cubicBezTo>
                      <a:pt x="129" y="100"/>
                      <a:pt x="133" y="96"/>
                      <a:pt x="133" y="91"/>
                    </a:cubicBezTo>
                    <a:cubicBezTo>
                      <a:pt x="133" y="9"/>
                      <a:pt x="133" y="9"/>
                      <a:pt x="133" y="9"/>
                    </a:cubicBezTo>
                    <a:cubicBezTo>
                      <a:pt x="133" y="4"/>
                      <a:pt x="129" y="0"/>
                      <a:pt x="124" y="0"/>
                    </a:cubicBezTo>
                    <a:close/>
                    <a:moveTo>
                      <a:pt x="59" y="89"/>
                    </a:moveTo>
                    <a:cubicBezTo>
                      <a:pt x="59" y="85"/>
                      <a:pt x="63" y="82"/>
                      <a:pt x="67" y="82"/>
                    </a:cubicBezTo>
                    <a:cubicBezTo>
                      <a:pt x="71" y="82"/>
                      <a:pt x="75" y="85"/>
                      <a:pt x="75" y="89"/>
                    </a:cubicBezTo>
                    <a:cubicBezTo>
                      <a:pt x="75" y="93"/>
                      <a:pt x="71" y="97"/>
                      <a:pt x="67" y="97"/>
                    </a:cubicBezTo>
                    <a:cubicBezTo>
                      <a:pt x="63" y="97"/>
                      <a:pt x="59" y="93"/>
                      <a:pt x="59" y="89"/>
                    </a:cubicBezTo>
                    <a:close/>
                    <a:moveTo>
                      <a:pt x="123" y="79"/>
                    </a:moveTo>
                    <a:cubicBezTo>
                      <a:pt x="9" y="79"/>
                      <a:pt x="9" y="79"/>
                      <a:pt x="9" y="79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23" y="10"/>
                      <a:pt x="123" y="10"/>
                      <a:pt x="123" y="10"/>
                    </a:cubicBezTo>
                    <a:lnTo>
                      <a:pt x="123" y="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11650" tIns="55825" rIns="111650" bIns="55825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5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9" name="Oval 7"/>
              <p:cNvSpPr>
                <a:spLocks noChangeArrowheads="1"/>
              </p:cNvSpPr>
              <p:nvPr/>
            </p:nvSpPr>
            <p:spPr bwMode="auto">
              <a:xfrm>
                <a:off x="4718050" y="1685926"/>
                <a:ext cx="15875" cy="174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11650" tIns="55825" rIns="111650" bIns="55825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500" dirty="0"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100" name="文本框 99"/>
          <p:cNvSpPr txBox="1"/>
          <p:nvPr/>
        </p:nvSpPr>
        <p:spPr>
          <a:xfrm>
            <a:off x="-195273" y="1351915"/>
            <a:ext cx="7759047" cy="378565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功能：玩家可以在微信小程序上或者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PC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端、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</a:rPr>
              <a:t>APP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进行多人联网 对战，游戏可以按照既定的算法结算和正常运行，并且加入排行榜功能，玩家可以与好友的积分进行对比。</a:t>
            </a:r>
          </a:p>
          <a:p>
            <a:pPr indent="2667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性能：中</a:t>
            </a:r>
          </a:p>
          <a:p>
            <a:pPr indent="2667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输出：屏幕展示</a:t>
            </a:r>
          </a:p>
          <a:p>
            <a:pPr indent="2667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输入：触碰屏幕</a:t>
            </a:r>
          </a:p>
          <a:p>
            <a:pPr indent="2667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在安全与保密方面的要求：对玩家的游戏账号进行保密</a:t>
            </a:r>
            <a:r>
              <a:rPr lang="zh-CN" altLang="en-US" sz="2400" dirty="0">
                <a:latin typeface="等线" panose="02010600030101010101" charset="-122"/>
                <a:ea typeface="微软雅黑" panose="020B0503020204020204" charset="-122"/>
              </a:rPr>
              <a:t>，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并且具有存档功能，</a:t>
            </a:r>
          </a:p>
          <a:p>
            <a:pPr indent="2667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同本系统相连接的其他系统：微信</a:t>
            </a:r>
          </a:p>
          <a:p>
            <a:pPr indent="2667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完成期限：第十六周</a:t>
            </a:r>
            <a:endParaRPr lang="zh-CN" altLang="en-US" sz="2400" dirty="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nimBg="1"/>
      <p:bldP spid="8" grpId="0" bldLvl="0" animBg="1"/>
      <p:bldP spid="9" grpId="0" bldLvl="0" animBg="1"/>
      <p:bldP spid="14" grpId="0" bldLvl="0" animBg="1"/>
      <p:bldP spid="10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29616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2.2目标</a:t>
            </a:r>
          </a:p>
        </p:txBody>
      </p:sp>
      <p:sp>
        <p:nvSpPr>
          <p:cNvPr id="15" name="椭圆 14"/>
          <p:cNvSpPr/>
          <p:nvPr/>
        </p:nvSpPr>
        <p:spPr>
          <a:xfrm>
            <a:off x="8992235" y="1575435"/>
            <a:ext cx="1983105" cy="1983105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541020" y="1271905"/>
            <a:ext cx="710311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可以进行多人实时对战，按照算法正常结算游戏，游戏可以正常进行，为各个不同三国历史人物设定不同属性，加入排行榜功能。</a:t>
            </a:r>
            <a:endParaRPr lang="zh-CN" altLang="en-US" sz="2400"/>
          </a:p>
        </p:txBody>
      </p:sp>
      <p:sp>
        <p:nvSpPr>
          <p:cNvPr id="5" name="文本框 4"/>
          <p:cNvSpPr txBox="1"/>
          <p:nvPr/>
        </p:nvSpPr>
        <p:spPr>
          <a:xfrm>
            <a:off x="17145" y="2701290"/>
            <a:ext cx="705548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81000"/>
            <a:r>
              <a:rPr lang="en-US" sz="4000" b="1">
                <a:latin typeface="等线 Light" panose="02010600030101010101" charset="-122"/>
              </a:rPr>
              <a:t>2.3</a:t>
            </a:r>
            <a:r>
              <a:rPr lang="zh-CN" sz="4000" b="1">
                <a:ea typeface="等线 Light" panose="02010600030101010101" charset="-122"/>
              </a:rPr>
              <a:t>条件、假定和限制</a:t>
            </a:r>
            <a:endParaRPr lang="zh-CN" altLang="en-US" sz="4000"/>
          </a:p>
        </p:txBody>
      </p:sp>
      <p:sp>
        <p:nvSpPr>
          <p:cNvPr id="8" name="文本框 7"/>
          <p:cNvSpPr txBox="1"/>
          <p:nvPr/>
        </p:nvSpPr>
        <p:spPr>
          <a:xfrm>
            <a:off x="17145" y="3558540"/>
            <a:ext cx="11873230" cy="230832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所建议系统的运行寿命的最小值：运行一局完整的游戏。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经费、投资反面的来源和限制：小组人员自掏只能用在本产品的开发中和团队建设。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法律和政策反面的限制： 需遵守信息法和微信小程序开发相关条款。</a:t>
            </a:r>
            <a:endParaRPr lang="en-US" altLang="zh-CN" sz="24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硬件、软件、运行环境和开发环境方面的条件限制：</a:t>
            </a:r>
            <a:r>
              <a:rPr lang="en-US" altLang="zh-CN" sz="2400" b="0" dirty="0">
                <a:latin typeface="等线" panose="02010600030101010101" charset="-122"/>
                <a:ea typeface="微软雅黑" panose="020B0503020204020204" charset="-122"/>
              </a:rPr>
              <a:t> 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无法在较老机型和系统中运行。</a:t>
            </a: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可以利用的信息和资源： 网络上有关本类型游戏的信息，</a:t>
            </a:r>
            <a:r>
              <a:rPr lang="en-US" sz="2400" b="0" dirty="0" err="1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Layabox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游戏引擎引擎内的</a:t>
            </a:r>
            <a:r>
              <a:rPr lang="zh-CN" altLang="en-US" sz="2400" dirty="0">
                <a:latin typeface="等线" panose="02010600030101010101" charset="-122"/>
                <a:ea typeface="微软雅黑" panose="020B0503020204020204" charset="-122"/>
              </a:rPr>
              <a:t>各类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资源。</a:t>
            </a:r>
            <a:endParaRPr lang="zh-CN" altLang="en-US" sz="2400" dirty="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bldLvl="0" animBg="1"/>
      <p:bldP spid="100" grpId="0"/>
      <p:bldP spid="5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7d05aec95501827989e2f5ee4695cb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8020" y="-65405"/>
            <a:ext cx="2644140" cy="17976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28930" y="325120"/>
            <a:ext cx="65747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2.4</a:t>
            </a:r>
            <a:r>
              <a:rPr lang="zh-CN" altLang="en-US" sz="4000" b="1">
                <a:solidFill>
                  <a:srgbClr val="39372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进行可行性研究的方法</a:t>
            </a:r>
          </a:p>
        </p:txBody>
      </p:sp>
      <p:grpSp>
        <p:nvGrpSpPr>
          <p:cNvPr id="104" name="组合 103"/>
          <p:cNvGrpSpPr/>
          <p:nvPr/>
        </p:nvGrpSpPr>
        <p:grpSpPr>
          <a:xfrm>
            <a:off x="8666480" y="1996440"/>
            <a:ext cx="3535680" cy="3366135"/>
            <a:chOff x="6811" y="3394"/>
            <a:chExt cx="5568" cy="5301"/>
          </a:xfrm>
        </p:grpSpPr>
        <p:sp>
          <p:nvSpPr>
            <p:cNvPr id="19" name="Freeform 108"/>
            <p:cNvSpPr/>
            <p:nvPr/>
          </p:nvSpPr>
          <p:spPr bwMode="auto">
            <a:xfrm>
              <a:off x="8754" y="3394"/>
              <a:ext cx="1690" cy="1631"/>
            </a:xfrm>
            <a:custGeom>
              <a:avLst/>
              <a:gdLst>
                <a:gd name="T0" fmla="*/ 46 w 155"/>
                <a:gd name="T1" fmla="*/ 149 h 149"/>
                <a:gd name="T2" fmla="*/ 46 w 155"/>
                <a:gd name="T3" fmla="*/ 120 h 149"/>
                <a:gd name="T4" fmla="*/ 25 w 155"/>
                <a:gd name="T5" fmla="*/ 78 h 149"/>
                <a:gd name="T6" fmla="*/ 77 w 155"/>
                <a:gd name="T7" fmla="*/ 25 h 149"/>
                <a:gd name="T8" fmla="*/ 130 w 155"/>
                <a:gd name="T9" fmla="*/ 78 h 149"/>
                <a:gd name="T10" fmla="*/ 109 w 155"/>
                <a:gd name="T11" fmla="*/ 120 h 149"/>
                <a:gd name="T12" fmla="*/ 109 w 155"/>
                <a:gd name="T13" fmla="*/ 149 h 149"/>
                <a:gd name="T14" fmla="*/ 155 w 155"/>
                <a:gd name="T15" fmla="*/ 78 h 149"/>
                <a:gd name="T16" fmla="*/ 77 w 155"/>
                <a:gd name="T17" fmla="*/ 0 h 149"/>
                <a:gd name="T18" fmla="*/ 0 w 155"/>
                <a:gd name="T19" fmla="*/ 78 h 149"/>
                <a:gd name="T20" fmla="*/ 46 w 155"/>
                <a:gd name="T21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5" h="149">
                  <a:moveTo>
                    <a:pt x="46" y="149"/>
                  </a:moveTo>
                  <a:cubicBezTo>
                    <a:pt x="46" y="120"/>
                    <a:pt x="46" y="120"/>
                    <a:pt x="46" y="120"/>
                  </a:cubicBezTo>
                  <a:cubicBezTo>
                    <a:pt x="33" y="110"/>
                    <a:pt x="25" y="95"/>
                    <a:pt x="25" y="78"/>
                  </a:cubicBezTo>
                  <a:cubicBezTo>
                    <a:pt x="25" y="49"/>
                    <a:pt x="48" y="25"/>
                    <a:pt x="77" y="25"/>
                  </a:cubicBezTo>
                  <a:cubicBezTo>
                    <a:pt x="106" y="25"/>
                    <a:pt x="130" y="49"/>
                    <a:pt x="130" y="78"/>
                  </a:cubicBezTo>
                  <a:cubicBezTo>
                    <a:pt x="130" y="95"/>
                    <a:pt x="121" y="110"/>
                    <a:pt x="109" y="120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36" y="137"/>
                    <a:pt x="155" y="110"/>
                    <a:pt x="155" y="78"/>
                  </a:cubicBezTo>
                  <a:cubicBezTo>
                    <a:pt x="155" y="35"/>
                    <a:pt x="120" y="0"/>
                    <a:pt x="77" y="0"/>
                  </a:cubicBezTo>
                  <a:cubicBezTo>
                    <a:pt x="34" y="0"/>
                    <a:pt x="0" y="35"/>
                    <a:pt x="0" y="78"/>
                  </a:cubicBezTo>
                  <a:cubicBezTo>
                    <a:pt x="0" y="110"/>
                    <a:pt x="19" y="137"/>
                    <a:pt x="46" y="149"/>
                  </a:cubicBezTo>
                  <a:close/>
                </a:path>
              </a:pathLst>
            </a:custGeom>
            <a:solidFill>
              <a:srgbClr val="57706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20" name="Group 31"/>
            <p:cNvGrpSpPr/>
            <p:nvPr/>
          </p:nvGrpSpPr>
          <p:grpSpPr>
            <a:xfrm>
              <a:off x="9301" y="3941"/>
              <a:ext cx="597" cy="2228"/>
              <a:chOff x="4385314" y="1623469"/>
              <a:chExt cx="379204" cy="1414725"/>
            </a:xfrm>
            <a:solidFill>
              <a:srgbClr val="BCE5F3"/>
            </a:solidFill>
          </p:grpSpPr>
          <p:sp>
            <p:nvSpPr>
              <p:cNvPr id="21" name="Rectangle 109"/>
              <p:cNvSpPr>
                <a:spLocks noChangeArrowheads="1"/>
              </p:cNvSpPr>
              <p:nvPr/>
            </p:nvSpPr>
            <p:spPr bwMode="auto">
              <a:xfrm>
                <a:off x="4461155" y="1818906"/>
                <a:ext cx="221689" cy="1219288"/>
              </a:xfrm>
              <a:prstGeom prst="rect">
                <a:avLst/>
              </a:pr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4" name="Oval 110"/>
              <p:cNvSpPr>
                <a:spLocks noChangeArrowheads="1"/>
              </p:cNvSpPr>
              <p:nvPr/>
            </p:nvSpPr>
            <p:spPr bwMode="auto">
              <a:xfrm>
                <a:off x="4385314" y="1623469"/>
                <a:ext cx="379204" cy="390872"/>
              </a:xfrm>
              <a:prstGeom prst="ellipse">
                <a:avLst/>
              </a:pr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29" name="Freeform 112"/>
            <p:cNvSpPr/>
            <p:nvPr/>
          </p:nvSpPr>
          <p:spPr bwMode="auto">
            <a:xfrm>
              <a:off x="6811" y="4621"/>
              <a:ext cx="1801" cy="1865"/>
            </a:xfrm>
            <a:custGeom>
              <a:avLst/>
              <a:gdLst>
                <a:gd name="T0" fmla="*/ 145 w 165"/>
                <a:gd name="T1" fmla="*/ 139 h 171"/>
                <a:gd name="T2" fmla="*/ 118 w 165"/>
                <a:gd name="T3" fmla="*/ 130 h 171"/>
                <a:gd name="T4" fmla="*/ 71 w 165"/>
                <a:gd name="T5" fmla="*/ 137 h 171"/>
                <a:gd name="T6" fmla="*/ 37 w 165"/>
                <a:gd name="T7" fmla="*/ 71 h 171"/>
                <a:gd name="T8" fmla="*/ 104 w 165"/>
                <a:gd name="T9" fmla="*/ 37 h 171"/>
                <a:gd name="T10" fmla="*/ 137 w 165"/>
                <a:gd name="T11" fmla="*/ 71 h 171"/>
                <a:gd name="T12" fmla="*/ 165 w 165"/>
                <a:gd name="T13" fmla="*/ 80 h 171"/>
                <a:gd name="T14" fmla="*/ 111 w 165"/>
                <a:gd name="T15" fmla="*/ 14 h 171"/>
                <a:gd name="T16" fmla="*/ 14 w 165"/>
                <a:gd name="T17" fmla="*/ 63 h 171"/>
                <a:gd name="T18" fmla="*/ 63 w 165"/>
                <a:gd name="T19" fmla="*/ 161 h 171"/>
                <a:gd name="T20" fmla="*/ 145 w 165"/>
                <a:gd name="T21" fmla="*/ 1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5" h="171">
                  <a:moveTo>
                    <a:pt x="145" y="139"/>
                  </a:moveTo>
                  <a:cubicBezTo>
                    <a:pt x="118" y="130"/>
                    <a:pt x="118" y="130"/>
                    <a:pt x="118" y="130"/>
                  </a:cubicBezTo>
                  <a:cubicBezTo>
                    <a:pt x="105" y="139"/>
                    <a:pt x="88" y="143"/>
                    <a:pt x="71" y="137"/>
                  </a:cubicBezTo>
                  <a:cubicBezTo>
                    <a:pt x="44" y="128"/>
                    <a:pt x="28" y="99"/>
                    <a:pt x="37" y="71"/>
                  </a:cubicBezTo>
                  <a:cubicBezTo>
                    <a:pt x="46" y="44"/>
                    <a:pt x="76" y="28"/>
                    <a:pt x="104" y="37"/>
                  </a:cubicBezTo>
                  <a:cubicBezTo>
                    <a:pt x="120" y="43"/>
                    <a:pt x="132" y="55"/>
                    <a:pt x="137" y="7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2" y="50"/>
                    <a:pt x="142" y="23"/>
                    <a:pt x="111" y="14"/>
                  </a:cubicBezTo>
                  <a:cubicBezTo>
                    <a:pt x="71" y="0"/>
                    <a:pt x="27" y="23"/>
                    <a:pt x="14" y="63"/>
                  </a:cubicBezTo>
                  <a:cubicBezTo>
                    <a:pt x="0" y="104"/>
                    <a:pt x="23" y="148"/>
                    <a:pt x="63" y="161"/>
                  </a:cubicBezTo>
                  <a:cubicBezTo>
                    <a:pt x="94" y="171"/>
                    <a:pt x="125" y="161"/>
                    <a:pt x="145" y="139"/>
                  </a:cubicBezTo>
                  <a:close/>
                </a:path>
              </a:pathLst>
            </a:custGeom>
            <a:solidFill>
              <a:srgbClr val="57706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74" name="Group 30"/>
            <p:cNvGrpSpPr/>
            <p:nvPr/>
          </p:nvGrpSpPr>
          <p:grpSpPr>
            <a:xfrm>
              <a:off x="7422" y="5231"/>
              <a:ext cx="2228" cy="1102"/>
              <a:chOff x="3192280" y="2443134"/>
              <a:chExt cx="1414724" cy="700070"/>
            </a:xfrm>
            <a:solidFill>
              <a:srgbClr val="BCE5F3"/>
            </a:solidFill>
          </p:grpSpPr>
          <p:sp>
            <p:nvSpPr>
              <p:cNvPr id="75" name="Freeform 113"/>
              <p:cNvSpPr/>
              <p:nvPr/>
            </p:nvSpPr>
            <p:spPr bwMode="auto">
              <a:xfrm>
                <a:off x="3373131" y="2553979"/>
                <a:ext cx="1233873" cy="589225"/>
              </a:xfrm>
              <a:custGeom>
                <a:avLst/>
                <a:gdLst>
                  <a:gd name="T0" fmla="*/ 399 w 423"/>
                  <a:gd name="T1" fmla="*/ 202 h 202"/>
                  <a:gd name="T2" fmla="*/ 423 w 423"/>
                  <a:gd name="T3" fmla="*/ 131 h 202"/>
                  <a:gd name="T4" fmla="*/ 23 w 423"/>
                  <a:gd name="T5" fmla="*/ 0 h 202"/>
                  <a:gd name="T6" fmla="*/ 0 w 423"/>
                  <a:gd name="T7" fmla="*/ 71 h 202"/>
                  <a:gd name="T8" fmla="*/ 399 w 423"/>
                  <a:gd name="T9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202">
                    <a:moveTo>
                      <a:pt x="399" y="202"/>
                    </a:moveTo>
                    <a:lnTo>
                      <a:pt x="423" y="131"/>
                    </a:lnTo>
                    <a:lnTo>
                      <a:pt x="23" y="0"/>
                    </a:lnTo>
                    <a:lnTo>
                      <a:pt x="0" y="71"/>
                    </a:lnTo>
                    <a:lnTo>
                      <a:pt x="399" y="202"/>
                    </a:lnTo>
                    <a:close/>
                  </a:path>
                </a:pathLst>
              </a:cu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6" name="Freeform 114"/>
              <p:cNvSpPr/>
              <p:nvPr/>
            </p:nvSpPr>
            <p:spPr bwMode="auto">
              <a:xfrm>
                <a:off x="3192280" y="2443134"/>
                <a:ext cx="437543" cy="437543"/>
              </a:xfrm>
              <a:custGeom>
                <a:avLst/>
                <a:gdLst>
                  <a:gd name="T0" fmla="*/ 23 w 63"/>
                  <a:gd name="T1" fmla="*/ 58 h 63"/>
                  <a:gd name="T2" fmla="*/ 5 w 63"/>
                  <a:gd name="T3" fmla="*/ 23 h 63"/>
                  <a:gd name="T4" fmla="*/ 40 w 63"/>
                  <a:gd name="T5" fmla="*/ 5 h 63"/>
                  <a:gd name="T6" fmla="*/ 58 w 63"/>
                  <a:gd name="T7" fmla="*/ 40 h 63"/>
                  <a:gd name="T8" fmla="*/ 23 w 63"/>
                  <a:gd name="T9" fmla="*/ 5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63">
                    <a:moveTo>
                      <a:pt x="23" y="58"/>
                    </a:moveTo>
                    <a:cubicBezTo>
                      <a:pt x="8" y="53"/>
                      <a:pt x="0" y="37"/>
                      <a:pt x="5" y="23"/>
                    </a:cubicBezTo>
                    <a:cubicBezTo>
                      <a:pt x="10" y="8"/>
                      <a:pt x="25" y="0"/>
                      <a:pt x="40" y="5"/>
                    </a:cubicBezTo>
                    <a:cubicBezTo>
                      <a:pt x="55" y="10"/>
                      <a:pt x="63" y="25"/>
                      <a:pt x="58" y="40"/>
                    </a:cubicBezTo>
                    <a:cubicBezTo>
                      <a:pt x="53" y="55"/>
                      <a:pt x="37" y="63"/>
                      <a:pt x="23" y="58"/>
                    </a:cubicBezTo>
                    <a:close/>
                  </a:path>
                </a:pathLst>
              </a:cu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77" name="Freeform 116"/>
            <p:cNvSpPr/>
            <p:nvPr/>
          </p:nvSpPr>
          <p:spPr bwMode="auto">
            <a:xfrm>
              <a:off x="7496" y="6839"/>
              <a:ext cx="1856" cy="1856"/>
            </a:xfrm>
            <a:custGeom>
              <a:avLst/>
              <a:gdLst>
                <a:gd name="T0" fmla="*/ 155 w 170"/>
                <a:gd name="T1" fmla="*/ 43 h 170"/>
                <a:gd name="T2" fmla="*/ 138 w 170"/>
                <a:gd name="T3" fmla="*/ 66 h 170"/>
                <a:gd name="T4" fmla="*/ 130 w 170"/>
                <a:gd name="T5" fmla="*/ 113 h 170"/>
                <a:gd name="T6" fmla="*/ 57 w 170"/>
                <a:gd name="T7" fmla="*/ 124 h 170"/>
                <a:gd name="T8" fmla="*/ 45 w 170"/>
                <a:gd name="T9" fmla="*/ 51 h 170"/>
                <a:gd name="T10" fmla="*/ 87 w 170"/>
                <a:gd name="T11" fmla="*/ 29 h 170"/>
                <a:gd name="T12" fmla="*/ 104 w 170"/>
                <a:gd name="T13" fmla="*/ 6 h 170"/>
                <a:gd name="T14" fmla="*/ 25 w 170"/>
                <a:gd name="T15" fmla="*/ 36 h 170"/>
                <a:gd name="T16" fmla="*/ 42 w 170"/>
                <a:gd name="T17" fmla="*/ 145 h 170"/>
                <a:gd name="T18" fmla="*/ 151 w 170"/>
                <a:gd name="T19" fmla="*/ 127 h 170"/>
                <a:gd name="T20" fmla="*/ 155 w 170"/>
                <a:gd name="T21" fmla="*/ 4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0" h="170">
                  <a:moveTo>
                    <a:pt x="155" y="43"/>
                  </a:moveTo>
                  <a:cubicBezTo>
                    <a:pt x="138" y="66"/>
                    <a:pt x="138" y="66"/>
                    <a:pt x="138" y="66"/>
                  </a:cubicBezTo>
                  <a:cubicBezTo>
                    <a:pt x="143" y="81"/>
                    <a:pt x="140" y="99"/>
                    <a:pt x="130" y="113"/>
                  </a:cubicBezTo>
                  <a:cubicBezTo>
                    <a:pt x="113" y="136"/>
                    <a:pt x="80" y="141"/>
                    <a:pt x="57" y="124"/>
                  </a:cubicBezTo>
                  <a:cubicBezTo>
                    <a:pt x="33" y="107"/>
                    <a:pt x="28" y="74"/>
                    <a:pt x="45" y="51"/>
                  </a:cubicBezTo>
                  <a:cubicBezTo>
                    <a:pt x="55" y="37"/>
                    <a:pt x="71" y="29"/>
                    <a:pt x="87" y="29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75" y="0"/>
                    <a:pt x="44" y="10"/>
                    <a:pt x="25" y="36"/>
                  </a:cubicBezTo>
                  <a:cubicBezTo>
                    <a:pt x="0" y="71"/>
                    <a:pt x="7" y="119"/>
                    <a:pt x="42" y="145"/>
                  </a:cubicBezTo>
                  <a:cubicBezTo>
                    <a:pt x="77" y="170"/>
                    <a:pt x="125" y="162"/>
                    <a:pt x="151" y="127"/>
                  </a:cubicBezTo>
                  <a:cubicBezTo>
                    <a:pt x="169" y="102"/>
                    <a:pt x="170" y="68"/>
                    <a:pt x="155" y="43"/>
                  </a:cubicBezTo>
                  <a:close/>
                </a:path>
              </a:pathLst>
            </a:custGeom>
            <a:solidFill>
              <a:srgbClr val="57706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78" name="Group 34"/>
            <p:cNvGrpSpPr/>
            <p:nvPr/>
          </p:nvGrpSpPr>
          <p:grpSpPr>
            <a:xfrm>
              <a:off x="8111" y="6072"/>
              <a:ext cx="1612" cy="1998"/>
              <a:chOff x="3629823" y="2976936"/>
              <a:chExt cx="1023850" cy="1268877"/>
            </a:xfrm>
            <a:solidFill>
              <a:srgbClr val="BCE5F3"/>
            </a:solidFill>
          </p:grpSpPr>
          <p:sp>
            <p:nvSpPr>
              <p:cNvPr id="79" name="Freeform 117"/>
              <p:cNvSpPr/>
              <p:nvPr/>
            </p:nvSpPr>
            <p:spPr bwMode="auto">
              <a:xfrm>
                <a:off x="3761085" y="2976936"/>
                <a:ext cx="892588" cy="1117195"/>
              </a:xfrm>
              <a:custGeom>
                <a:avLst/>
                <a:gdLst>
                  <a:gd name="T0" fmla="*/ 306 w 306"/>
                  <a:gd name="T1" fmla="*/ 43 h 383"/>
                  <a:gd name="T2" fmla="*/ 247 w 306"/>
                  <a:gd name="T3" fmla="*/ 0 h 383"/>
                  <a:gd name="T4" fmla="*/ 0 w 306"/>
                  <a:gd name="T5" fmla="*/ 338 h 383"/>
                  <a:gd name="T6" fmla="*/ 61 w 306"/>
                  <a:gd name="T7" fmla="*/ 383 h 383"/>
                  <a:gd name="T8" fmla="*/ 306 w 306"/>
                  <a:gd name="T9" fmla="*/ 43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6" h="383">
                    <a:moveTo>
                      <a:pt x="306" y="43"/>
                    </a:moveTo>
                    <a:lnTo>
                      <a:pt x="247" y="0"/>
                    </a:lnTo>
                    <a:lnTo>
                      <a:pt x="0" y="338"/>
                    </a:lnTo>
                    <a:lnTo>
                      <a:pt x="61" y="383"/>
                    </a:lnTo>
                    <a:lnTo>
                      <a:pt x="306" y="43"/>
                    </a:lnTo>
                    <a:close/>
                  </a:path>
                </a:pathLst>
              </a:cu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0" name="Freeform 118"/>
              <p:cNvSpPr/>
              <p:nvPr/>
            </p:nvSpPr>
            <p:spPr bwMode="auto">
              <a:xfrm>
                <a:off x="3629823" y="3808270"/>
                <a:ext cx="434627" cy="437543"/>
              </a:xfrm>
              <a:custGeom>
                <a:avLst/>
                <a:gdLst>
                  <a:gd name="T0" fmla="*/ 54 w 63"/>
                  <a:gd name="T1" fmla="*/ 48 h 63"/>
                  <a:gd name="T2" fmla="*/ 15 w 63"/>
                  <a:gd name="T3" fmla="*/ 54 h 63"/>
                  <a:gd name="T4" fmla="*/ 9 w 63"/>
                  <a:gd name="T5" fmla="*/ 15 h 63"/>
                  <a:gd name="T6" fmla="*/ 48 w 63"/>
                  <a:gd name="T7" fmla="*/ 9 h 63"/>
                  <a:gd name="T8" fmla="*/ 54 w 63"/>
                  <a:gd name="T9" fmla="*/ 4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63">
                    <a:moveTo>
                      <a:pt x="54" y="48"/>
                    </a:moveTo>
                    <a:cubicBezTo>
                      <a:pt x="45" y="60"/>
                      <a:pt x="28" y="63"/>
                      <a:pt x="15" y="54"/>
                    </a:cubicBezTo>
                    <a:cubicBezTo>
                      <a:pt x="3" y="45"/>
                      <a:pt x="0" y="28"/>
                      <a:pt x="9" y="15"/>
                    </a:cubicBezTo>
                    <a:cubicBezTo>
                      <a:pt x="18" y="3"/>
                      <a:pt x="36" y="0"/>
                      <a:pt x="48" y="9"/>
                    </a:cubicBezTo>
                    <a:cubicBezTo>
                      <a:pt x="60" y="18"/>
                      <a:pt x="63" y="36"/>
                      <a:pt x="54" y="48"/>
                    </a:cubicBezTo>
                    <a:close/>
                  </a:path>
                </a:pathLst>
              </a:cu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81" name="Freeform 120"/>
            <p:cNvSpPr/>
            <p:nvPr/>
          </p:nvSpPr>
          <p:spPr bwMode="auto">
            <a:xfrm>
              <a:off x="9834" y="6839"/>
              <a:ext cx="1856" cy="1856"/>
            </a:xfrm>
            <a:custGeom>
              <a:avLst/>
              <a:gdLst>
                <a:gd name="T0" fmla="*/ 66 w 170"/>
                <a:gd name="T1" fmla="*/ 6 h 170"/>
                <a:gd name="T2" fmla="*/ 83 w 170"/>
                <a:gd name="T3" fmla="*/ 30 h 170"/>
                <a:gd name="T4" fmla="*/ 125 w 170"/>
                <a:gd name="T5" fmla="*/ 51 h 170"/>
                <a:gd name="T6" fmla="*/ 113 w 170"/>
                <a:gd name="T7" fmla="*/ 125 h 170"/>
                <a:gd name="T8" fmla="*/ 40 w 170"/>
                <a:gd name="T9" fmla="*/ 113 h 170"/>
                <a:gd name="T10" fmla="*/ 32 w 170"/>
                <a:gd name="T11" fmla="*/ 67 h 170"/>
                <a:gd name="T12" fmla="*/ 15 w 170"/>
                <a:gd name="T13" fmla="*/ 43 h 170"/>
                <a:gd name="T14" fmla="*/ 19 w 170"/>
                <a:gd name="T15" fmla="*/ 128 h 170"/>
                <a:gd name="T16" fmla="*/ 128 w 170"/>
                <a:gd name="T17" fmla="*/ 145 h 170"/>
                <a:gd name="T18" fmla="*/ 145 w 170"/>
                <a:gd name="T19" fmla="*/ 37 h 170"/>
                <a:gd name="T20" fmla="*/ 66 w 170"/>
                <a:gd name="T21" fmla="*/ 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0" h="170">
                  <a:moveTo>
                    <a:pt x="66" y="6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99" y="30"/>
                    <a:pt x="114" y="37"/>
                    <a:pt x="125" y="51"/>
                  </a:cubicBezTo>
                  <a:cubicBezTo>
                    <a:pt x="142" y="75"/>
                    <a:pt x="136" y="108"/>
                    <a:pt x="113" y="125"/>
                  </a:cubicBezTo>
                  <a:cubicBezTo>
                    <a:pt x="89" y="142"/>
                    <a:pt x="57" y="137"/>
                    <a:pt x="40" y="113"/>
                  </a:cubicBezTo>
                  <a:cubicBezTo>
                    <a:pt x="29" y="99"/>
                    <a:pt x="27" y="82"/>
                    <a:pt x="32" y="67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0" y="69"/>
                    <a:pt x="1" y="102"/>
                    <a:pt x="19" y="128"/>
                  </a:cubicBezTo>
                  <a:cubicBezTo>
                    <a:pt x="44" y="163"/>
                    <a:pt x="93" y="170"/>
                    <a:pt x="128" y="145"/>
                  </a:cubicBezTo>
                  <a:cubicBezTo>
                    <a:pt x="162" y="120"/>
                    <a:pt x="170" y="71"/>
                    <a:pt x="145" y="37"/>
                  </a:cubicBezTo>
                  <a:cubicBezTo>
                    <a:pt x="126" y="11"/>
                    <a:pt x="95" y="0"/>
                    <a:pt x="66" y="6"/>
                  </a:cubicBezTo>
                  <a:close/>
                </a:path>
              </a:pathLst>
            </a:custGeom>
            <a:solidFill>
              <a:srgbClr val="57706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82" name="Group 33"/>
            <p:cNvGrpSpPr/>
            <p:nvPr/>
          </p:nvGrpSpPr>
          <p:grpSpPr>
            <a:xfrm>
              <a:off x="9453" y="6072"/>
              <a:ext cx="1626" cy="2012"/>
              <a:chOff x="4481574" y="2976936"/>
              <a:chExt cx="1032602" cy="1277627"/>
            </a:xfrm>
            <a:solidFill>
              <a:srgbClr val="BCE5F3"/>
            </a:solidFill>
          </p:grpSpPr>
          <p:sp>
            <p:nvSpPr>
              <p:cNvPr id="83" name="Freeform 121"/>
              <p:cNvSpPr/>
              <p:nvPr/>
            </p:nvSpPr>
            <p:spPr bwMode="auto">
              <a:xfrm>
                <a:off x="4481574" y="2976936"/>
                <a:ext cx="901340" cy="1123029"/>
              </a:xfrm>
              <a:custGeom>
                <a:avLst/>
                <a:gdLst>
                  <a:gd name="T0" fmla="*/ 62 w 309"/>
                  <a:gd name="T1" fmla="*/ 0 h 385"/>
                  <a:gd name="T2" fmla="*/ 0 w 309"/>
                  <a:gd name="T3" fmla="*/ 45 h 385"/>
                  <a:gd name="T4" fmla="*/ 247 w 309"/>
                  <a:gd name="T5" fmla="*/ 385 h 385"/>
                  <a:gd name="T6" fmla="*/ 309 w 309"/>
                  <a:gd name="T7" fmla="*/ 340 h 385"/>
                  <a:gd name="T8" fmla="*/ 62 w 309"/>
                  <a:gd name="T9" fmla="*/ 0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9" h="385">
                    <a:moveTo>
                      <a:pt x="62" y="0"/>
                    </a:moveTo>
                    <a:lnTo>
                      <a:pt x="0" y="45"/>
                    </a:lnTo>
                    <a:lnTo>
                      <a:pt x="247" y="385"/>
                    </a:lnTo>
                    <a:lnTo>
                      <a:pt x="309" y="340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4" name="Freeform 122"/>
              <p:cNvSpPr/>
              <p:nvPr/>
            </p:nvSpPr>
            <p:spPr bwMode="auto">
              <a:xfrm>
                <a:off x="5076633" y="3817020"/>
                <a:ext cx="437543" cy="437543"/>
              </a:xfrm>
              <a:custGeom>
                <a:avLst/>
                <a:gdLst>
                  <a:gd name="T0" fmla="*/ 54 w 63"/>
                  <a:gd name="T1" fmla="*/ 15 h 63"/>
                  <a:gd name="T2" fmla="*/ 47 w 63"/>
                  <a:gd name="T3" fmla="*/ 54 h 63"/>
                  <a:gd name="T4" fmla="*/ 9 w 63"/>
                  <a:gd name="T5" fmla="*/ 48 h 63"/>
                  <a:gd name="T6" fmla="*/ 15 w 63"/>
                  <a:gd name="T7" fmla="*/ 9 h 63"/>
                  <a:gd name="T8" fmla="*/ 54 w 63"/>
                  <a:gd name="T9" fmla="*/ 15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63">
                    <a:moveTo>
                      <a:pt x="54" y="15"/>
                    </a:moveTo>
                    <a:cubicBezTo>
                      <a:pt x="63" y="27"/>
                      <a:pt x="60" y="45"/>
                      <a:pt x="47" y="54"/>
                    </a:cubicBezTo>
                    <a:cubicBezTo>
                      <a:pt x="35" y="63"/>
                      <a:pt x="18" y="60"/>
                      <a:pt x="9" y="48"/>
                    </a:cubicBezTo>
                    <a:cubicBezTo>
                      <a:pt x="0" y="35"/>
                      <a:pt x="2" y="18"/>
                      <a:pt x="15" y="9"/>
                    </a:cubicBezTo>
                    <a:cubicBezTo>
                      <a:pt x="27" y="0"/>
                      <a:pt x="45" y="3"/>
                      <a:pt x="54" y="15"/>
                    </a:cubicBezTo>
                    <a:close/>
                  </a:path>
                </a:pathLst>
              </a:cu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85" name="Freeform 124"/>
            <p:cNvSpPr/>
            <p:nvPr/>
          </p:nvSpPr>
          <p:spPr bwMode="auto">
            <a:xfrm>
              <a:off x="10587" y="4621"/>
              <a:ext cx="1792" cy="1865"/>
            </a:xfrm>
            <a:custGeom>
              <a:avLst/>
              <a:gdLst>
                <a:gd name="T0" fmla="*/ 0 w 164"/>
                <a:gd name="T1" fmla="*/ 80 h 171"/>
                <a:gd name="T2" fmla="*/ 27 w 164"/>
                <a:gd name="T3" fmla="*/ 71 h 171"/>
                <a:gd name="T4" fmla="*/ 61 w 164"/>
                <a:gd name="T5" fmla="*/ 37 h 171"/>
                <a:gd name="T6" fmla="*/ 127 w 164"/>
                <a:gd name="T7" fmla="*/ 71 h 171"/>
                <a:gd name="T8" fmla="*/ 93 w 164"/>
                <a:gd name="T9" fmla="*/ 137 h 171"/>
                <a:gd name="T10" fmla="*/ 47 w 164"/>
                <a:gd name="T11" fmla="*/ 130 h 171"/>
                <a:gd name="T12" fmla="*/ 19 w 164"/>
                <a:gd name="T13" fmla="*/ 139 h 171"/>
                <a:gd name="T14" fmla="*/ 101 w 164"/>
                <a:gd name="T15" fmla="*/ 161 h 171"/>
                <a:gd name="T16" fmla="*/ 151 w 164"/>
                <a:gd name="T17" fmla="*/ 63 h 171"/>
                <a:gd name="T18" fmla="*/ 53 w 164"/>
                <a:gd name="T19" fmla="*/ 14 h 171"/>
                <a:gd name="T20" fmla="*/ 0 w 164"/>
                <a:gd name="T21" fmla="*/ 8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" h="171">
                  <a:moveTo>
                    <a:pt x="0" y="80"/>
                  </a:moveTo>
                  <a:cubicBezTo>
                    <a:pt x="27" y="71"/>
                    <a:pt x="27" y="71"/>
                    <a:pt x="27" y="71"/>
                  </a:cubicBezTo>
                  <a:cubicBezTo>
                    <a:pt x="33" y="55"/>
                    <a:pt x="45" y="43"/>
                    <a:pt x="61" y="37"/>
                  </a:cubicBezTo>
                  <a:cubicBezTo>
                    <a:pt x="89" y="28"/>
                    <a:pt x="118" y="44"/>
                    <a:pt x="127" y="71"/>
                  </a:cubicBezTo>
                  <a:cubicBezTo>
                    <a:pt x="136" y="99"/>
                    <a:pt x="121" y="128"/>
                    <a:pt x="93" y="137"/>
                  </a:cubicBezTo>
                  <a:cubicBezTo>
                    <a:pt x="77" y="143"/>
                    <a:pt x="60" y="139"/>
                    <a:pt x="47" y="130"/>
                  </a:cubicBezTo>
                  <a:cubicBezTo>
                    <a:pt x="19" y="139"/>
                    <a:pt x="19" y="139"/>
                    <a:pt x="19" y="139"/>
                  </a:cubicBezTo>
                  <a:cubicBezTo>
                    <a:pt x="39" y="161"/>
                    <a:pt x="71" y="171"/>
                    <a:pt x="101" y="161"/>
                  </a:cubicBezTo>
                  <a:cubicBezTo>
                    <a:pt x="142" y="148"/>
                    <a:pt x="164" y="104"/>
                    <a:pt x="151" y="63"/>
                  </a:cubicBezTo>
                  <a:cubicBezTo>
                    <a:pt x="138" y="23"/>
                    <a:pt x="94" y="0"/>
                    <a:pt x="53" y="14"/>
                  </a:cubicBezTo>
                  <a:cubicBezTo>
                    <a:pt x="23" y="23"/>
                    <a:pt x="3" y="50"/>
                    <a:pt x="0" y="80"/>
                  </a:cubicBezTo>
                  <a:close/>
                </a:path>
              </a:pathLst>
            </a:custGeom>
            <a:solidFill>
              <a:srgbClr val="57706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86" name="Group 32"/>
            <p:cNvGrpSpPr/>
            <p:nvPr/>
          </p:nvGrpSpPr>
          <p:grpSpPr>
            <a:xfrm>
              <a:off x="9326" y="5231"/>
              <a:ext cx="2442" cy="1217"/>
              <a:chOff x="4401359" y="2443134"/>
              <a:chExt cx="1550361" cy="772993"/>
            </a:xfrm>
            <a:solidFill>
              <a:srgbClr val="BCE5F3"/>
            </a:solidFill>
          </p:grpSpPr>
          <p:sp>
            <p:nvSpPr>
              <p:cNvPr id="87" name="Freeform 125"/>
              <p:cNvSpPr/>
              <p:nvPr/>
            </p:nvSpPr>
            <p:spPr bwMode="auto">
              <a:xfrm>
                <a:off x="4401359" y="2626902"/>
                <a:ext cx="1233873" cy="589225"/>
              </a:xfrm>
              <a:custGeom>
                <a:avLst/>
                <a:gdLst>
                  <a:gd name="T0" fmla="*/ 0 w 423"/>
                  <a:gd name="T1" fmla="*/ 131 h 202"/>
                  <a:gd name="T2" fmla="*/ 24 w 423"/>
                  <a:gd name="T3" fmla="*/ 202 h 202"/>
                  <a:gd name="T4" fmla="*/ 423 w 423"/>
                  <a:gd name="T5" fmla="*/ 71 h 202"/>
                  <a:gd name="T6" fmla="*/ 399 w 423"/>
                  <a:gd name="T7" fmla="*/ 0 h 202"/>
                  <a:gd name="T8" fmla="*/ 0 w 423"/>
                  <a:gd name="T9" fmla="*/ 13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202">
                    <a:moveTo>
                      <a:pt x="0" y="131"/>
                    </a:moveTo>
                    <a:lnTo>
                      <a:pt x="24" y="202"/>
                    </a:lnTo>
                    <a:lnTo>
                      <a:pt x="423" y="71"/>
                    </a:lnTo>
                    <a:lnTo>
                      <a:pt x="399" y="0"/>
                    </a:lnTo>
                    <a:lnTo>
                      <a:pt x="0" y="131"/>
                    </a:lnTo>
                    <a:close/>
                  </a:path>
                </a:pathLst>
              </a:cu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8" name="Freeform 126"/>
              <p:cNvSpPr/>
              <p:nvPr/>
            </p:nvSpPr>
            <p:spPr bwMode="auto">
              <a:xfrm>
                <a:off x="5520011" y="2443134"/>
                <a:ext cx="431709" cy="437543"/>
              </a:xfrm>
              <a:custGeom>
                <a:avLst/>
                <a:gdLst>
                  <a:gd name="T0" fmla="*/ 23 w 62"/>
                  <a:gd name="T1" fmla="*/ 5 h 63"/>
                  <a:gd name="T2" fmla="*/ 58 w 62"/>
                  <a:gd name="T3" fmla="*/ 23 h 63"/>
                  <a:gd name="T4" fmla="*/ 40 w 62"/>
                  <a:gd name="T5" fmla="*/ 58 h 63"/>
                  <a:gd name="T6" fmla="*/ 5 w 62"/>
                  <a:gd name="T7" fmla="*/ 40 h 63"/>
                  <a:gd name="T8" fmla="*/ 23 w 62"/>
                  <a:gd name="T9" fmla="*/ 5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63">
                    <a:moveTo>
                      <a:pt x="23" y="5"/>
                    </a:moveTo>
                    <a:cubicBezTo>
                      <a:pt x="37" y="0"/>
                      <a:pt x="53" y="8"/>
                      <a:pt x="58" y="23"/>
                    </a:cubicBezTo>
                    <a:cubicBezTo>
                      <a:pt x="62" y="37"/>
                      <a:pt x="54" y="53"/>
                      <a:pt x="40" y="58"/>
                    </a:cubicBezTo>
                    <a:cubicBezTo>
                      <a:pt x="25" y="63"/>
                      <a:pt x="10" y="55"/>
                      <a:pt x="5" y="40"/>
                    </a:cubicBezTo>
                    <a:cubicBezTo>
                      <a:pt x="0" y="25"/>
                      <a:pt x="8" y="10"/>
                      <a:pt x="23" y="5"/>
                    </a:cubicBezTo>
                    <a:close/>
                  </a:path>
                </a:pathLst>
              </a:custGeom>
              <a:solidFill>
                <a:srgbClr val="5770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89" name="Freeform 127"/>
            <p:cNvSpPr/>
            <p:nvPr/>
          </p:nvSpPr>
          <p:spPr bwMode="auto">
            <a:xfrm>
              <a:off x="8743" y="5326"/>
              <a:ext cx="1681" cy="1686"/>
            </a:xfrm>
            <a:custGeom>
              <a:avLst/>
              <a:gdLst>
                <a:gd name="T0" fmla="*/ 56 w 154"/>
                <a:gd name="T1" fmla="*/ 12 h 154"/>
                <a:gd name="T2" fmla="*/ 143 w 154"/>
                <a:gd name="T3" fmla="*/ 56 h 154"/>
                <a:gd name="T4" fmla="*/ 99 w 154"/>
                <a:gd name="T5" fmla="*/ 142 h 154"/>
                <a:gd name="T6" fmla="*/ 12 w 154"/>
                <a:gd name="T7" fmla="*/ 98 h 154"/>
                <a:gd name="T8" fmla="*/ 56 w 154"/>
                <a:gd name="T9" fmla="*/ 1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54">
                  <a:moveTo>
                    <a:pt x="56" y="12"/>
                  </a:moveTo>
                  <a:cubicBezTo>
                    <a:pt x="92" y="0"/>
                    <a:pt x="131" y="20"/>
                    <a:pt x="143" y="56"/>
                  </a:cubicBezTo>
                  <a:cubicBezTo>
                    <a:pt x="154" y="92"/>
                    <a:pt x="135" y="131"/>
                    <a:pt x="99" y="142"/>
                  </a:cubicBezTo>
                  <a:cubicBezTo>
                    <a:pt x="62" y="154"/>
                    <a:pt x="24" y="134"/>
                    <a:pt x="12" y="98"/>
                  </a:cubicBezTo>
                  <a:cubicBezTo>
                    <a:pt x="0" y="62"/>
                    <a:pt x="20" y="23"/>
                    <a:pt x="56" y="12"/>
                  </a:cubicBezTo>
                  <a:close/>
                </a:path>
              </a:pathLst>
            </a:custGeom>
            <a:solidFill>
              <a:srgbClr val="57706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90" name="Group 35"/>
            <p:cNvGrpSpPr/>
            <p:nvPr/>
          </p:nvGrpSpPr>
          <p:grpSpPr>
            <a:xfrm>
              <a:off x="9199" y="5784"/>
              <a:ext cx="770" cy="770"/>
              <a:chOff x="6757988" y="4581525"/>
              <a:chExt cx="503237" cy="503238"/>
            </a:xfrm>
            <a:solidFill>
              <a:schemeClr val="bg1"/>
            </a:solidFill>
          </p:grpSpPr>
          <p:sp>
            <p:nvSpPr>
              <p:cNvPr id="91" name="Freeform 36"/>
              <p:cNvSpPr>
                <a:spLocks noEditPoints="1"/>
              </p:cNvSpPr>
              <p:nvPr/>
            </p:nvSpPr>
            <p:spPr bwMode="auto">
              <a:xfrm>
                <a:off x="6757988" y="4581525"/>
                <a:ext cx="503237" cy="503238"/>
              </a:xfrm>
              <a:custGeom>
                <a:avLst/>
                <a:gdLst>
                  <a:gd name="T0" fmla="*/ 119 w 134"/>
                  <a:gd name="T1" fmla="*/ 54 h 134"/>
                  <a:gd name="T2" fmla="*/ 111 w 134"/>
                  <a:gd name="T3" fmla="*/ 45 h 134"/>
                  <a:gd name="T4" fmla="*/ 114 w 134"/>
                  <a:gd name="T5" fmla="*/ 39 h 134"/>
                  <a:gd name="T6" fmla="*/ 112 w 134"/>
                  <a:gd name="T7" fmla="*/ 17 h 134"/>
                  <a:gd name="T8" fmla="*/ 95 w 134"/>
                  <a:gd name="T9" fmla="*/ 21 h 134"/>
                  <a:gd name="T10" fmla="*/ 83 w 134"/>
                  <a:gd name="T11" fmla="*/ 21 h 134"/>
                  <a:gd name="T12" fmla="*/ 80 w 134"/>
                  <a:gd name="T13" fmla="*/ 9 h 134"/>
                  <a:gd name="T14" fmla="*/ 54 w 134"/>
                  <a:gd name="T15" fmla="*/ 9 h 134"/>
                  <a:gd name="T16" fmla="*/ 54 w 134"/>
                  <a:gd name="T17" fmla="*/ 15 h 134"/>
                  <a:gd name="T18" fmla="*/ 54 w 134"/>
                  <a:gd name="T19" fmla="*/ 16 h 134"/>
                  <a:gd name="T20" fmla="*/ 53 w 134"/>
                  <a:gd name="T21" fmla="*/ 18 h 134"/>
                  <a:gd name="T22" fmla="*/ 53 w 134"/>
                  <a:gd name="T23" fmla="*/ 18 h 134"/>
                  <a:gd name="T24" fmla="*/ 40 w 134"/>
                  <a:gd name="T25" fmla="*/ 21 h 134"/>
                  <a:gd name="T26" fmla="*/ 23 w 134"/>
                  <a:gd name="T27" fmla="*/ 17 h 134"/>
                  <a:gd name="T28" fmla="*/ 21 w 134"/>
                  <a:gd name="T29" fmla="*/ 40 h 134"/>
                  <a:gd name="T30" fmla="*/ 22 w 134"/>
                  <a:gd name="T31" fmla="*/ 40 h 134"/>
                  <a:gd name="T32" fmla="*/ 22 w 134"/>
                  <a:gd name="T33" fmla="*/ 42 h 134"/>
                  <a:gd name="T34" fmla="*/ 23 w 134"/>
                  <a:gd name="T35" fmla="*/ 43 h 134"/>
                  <a:gd name="T36" fmla="*/ 23 w 134"/>
                  <a:gd name="T37" fmla="*/ 44 h 134"/>
                  <a:gd name="T38" fmla="*/ 20 w 134"/>
                  <a:gd name="T39" fmla="*/ 52 h 134"/>
                  <a:gd name="T40" fmla="*/ 9 w 134"/>
                  <a:gd name="T41" fmla="*/ 54 h 134"/>
                  <a:gd name="T42" fmla="*/ 9 w 134"/>
                  <a:gd name="T43" fmla="*/ 80 h 134"/>
                  <a:gd name="T44" fmla="*/ 16 w 134"/>
                  <a:gd name="T45" fmla="*/ 81 h 134"/>
                  <a:gd name="T46" fmla="*/ 23 w 134"/>
                  <a:gd name="T47" fmla="*/ 89 h 134"/>
                  <a:gd name="T48" fmla="*/ 19 w 134"/>
                  <a:gd name="T49" fmla="*/ 96 h 134"/>
                  <a:gd name="T50" fmla="*/ 22 w 134"/>
                  <a:gd name="T51" fmla="*/ 117 h 134"/>
                  <a:gd name="T52" fmla="*/ 40 w 134"/>
                  <a:gd name="T53" fmla="*/ 113 h 134"/>
                  <a:gd name="T54" fmla="*/ 40 w 134"/>
                  <a:gd name="T55" fmla="*/ 113 h 134"/>
                  <a:gd name="T56" fmla="*/ 42 w 134"/>
                  <a:gd name="T57" fmla="*/ 112 h 134"/>
                  <a:gd name="T58" fmla="*/ 42 w 134"/>
                  <a:gd name="T59" fmla="*/ 112 h 134"/>
                  <a:gd name="T60" fmla="*/ 44 w 134"/>
                  <a:gd name="T61" fmla="*/ 111 h 134"/>
                  <a:gd name="T62" fmla="*/ 51 w 134"/>
                  <a:gd name="T63" fmla="*/ 114 h 134"/>
                  <a:gd name="T64" fmla="*/ 54 w 134"/>
                  <a:gd name="T65" fmla="*/ 125 h 134"/>
                  <a:gd name="T66" fmla="*/ 80 w 134"/>
                  <a:gd name="T67" fmla="*/ 125 h 134"/>
                  <a:gd name="T68" fmla="*/ 80 w 134"/>
                  <a:gd name="T69" fmla="*/ 119 h 134"/>
                  <a:gd name="T70" fmla="*/ 82 w 134"/>
                  <a:gd name="T71" fmla="*/ 114 h 134"/>
                  <a:gd name="T72" fmla="*/ 85 w 134"/>
                  <a:gd name="T73" fmla="*/ 112 h 134"/>
                  <a:gd name="T74" fmla="*/ 85 w 134"/>
                  <a:gd name="T75" fmla="*/ 112 h 134"/>
                  <a:gd name="T76" fmla="*/ 89 w 134"/>
                  <a:gd name="T77" fmla="*/ 111 h 134"/>
                  <a:gd name="T78" fmla="*/ 93 w 134"/>
                  <a:gd name="T79" fmla="*/ 113 h 134"/>
                  <a:gd name="T80" fmla="*/ 99 w 134"/>
                  <a:gd name="T81" fmla="*/ 118 h 134"/>
                  <a:gd name="T82" fmla="*/ 117 w 134"/>
                  <a:gd name="T83" fmla="*/ 99 h 134"/>
                  <a:gd name="T84" fmla="*/ 113 w 134"/>
                  <a:gd name="T85" fmla="*/ 95 h 134"/>
                  <a:gd name="T86" fmla="*/ 119 w 134"/>
                  <a:gd name="T87" fmla="*/ 81 h 134"/>
                  <a:gd name="T88" fmla="*/ 134 w 134"/>
                  <a:gd name="T89" fmla="*/ 72 h 134"/>
                  <a:gd name="T90" fmla="*/ 67 w 134"/>
                  <a:gd name="T91" fmla="*/ 109 h 134"/>
                  <a:gd name="T92" fmla="*/ 109 w 134"/>
                  <a:gd name="T93" fmla="*/ 6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4" h="134">
                    <a:moveTo>
                      <a:pt x="125" y="54"/>
                    </a:moveTo>
                    <a:cubicBezTo>
                      <a:pt x="119" y="54"/>
                      <a:pt x="119" y="54"/>
                      <a:pt x="119" y="54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8" y="54"/>
                      <a:pt x="116" y="54"/>
                      <a:pt x="115" y="53"/>
                    </a:cubicBezTo>
                    <a:cubicBezTo>
                      <a:pt x="115" y="53"/>
                      <a:pt x="115" y="53"/>
                      <a:pt x="115" y="53"/>
                    </a:cubicBezTo>
                    <a:cubicBezTo>
                      <a:pt x="113" y="51"/>
                      <a:pt x="111" y="49"/>
                      <a:pt x="111" y="45"/>
                    </a:cubicBezTo>
                    <a:cubicBezTo>
                      <a:pt x="111" y="45"/>
                      <a:pt x="111" y="44"/>
                      <a:pt x="112" y="43"/>
                    </a:cubicBezTo>
                    <a:cubicBezTo>
                      <a:pt x="112" y="42"/>
                      <a:pt x="112" y="41"/>
                      <a:pt x="113" y="40"/>
                    </a:cubicBezTo>
                    <a:cubicBezTo>
                      <a:pt x="114" y="39"/>
                      <a:pt x="114" y="39"/>
                      <a:pt x="114" y="39"/>
                    </a:cubicBezTo>
                    <a:cubicBezTo>
                      <a:pt x="118" y="36"/>
                      <a:pt x="118" y="36"/>
                      <a:pt x="118" y="36"/>
                    </a:cubicBezTo>
                    <a:cubicBezTo>
                      <a:pt x="120" y="32"/>
                      <a:pt x="120" y="27"/>
                      <a:pt x="117" y="23"/>
                    </a:cubicBezTo>
                    <a:cubicBezTo>
                      <a:pt x="112" y="17"/>
                      <a:pt x="112" y="17"/>
                      <a:pt x="112" y="17"/>
                    </a:cubicBezTo>
                    <a:cubicBezTo>
                      <a:pt x="108" y="14"/>
                      <a:pt x="103" y="14"/>
                      <a:pt x="99" y="17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2" y="23"/>
                      <a:pt x="88" y="24"/>
                      <a:pt x="85" y="23"/>
                    </a:cubicBezTo>
                    <a:cubicBezTo>
                      <a:pt x="85" y="22"/>
                      <a:pt x="84" y="22"/>
                      <a:pt x="83" y="21"/>
                    </a:cubicBezTo>
                    <a:cubicBezTo>
                      <a:pt x="81" y="19"/>
                      <a:pt x="81" y="17"/>
                      <a:pt x="80" y="16"/>
                    </a:cubicBezTo>
                    <a:cubicBezTo>
                      <a:pt x="80" y="13"/>
                      <a:pt x="80" y="13"/>
                      <a:pt x="80" y="13"/>
                    </a:cubicBezTo>
                    <a:cubicBezTo>
                      <a:pt x="80" y="9"/>
                      <a:pt x="80" y="9"/>
                      <a:pt x="80" y="9"/>
                    </a:cubicBezTo>
                    <a:cubicBezTo>
                      <a:pt x="80" y="5"/>
                      <a:pt x="76" y="1"/>
                      <a:pt x="71" y="0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58" y="1"/>
                      <a:pt x="55" y="5"/>
                      <a:pt x="54" y="9"/>
                    </a:cubicBezTo>
                    <a:cubicBezTo>
                      <a:pt x="54" y="13"/>
                      <a:pt x="54" y="13"/>
                      <a:pt x="54" y="13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4" y="17"/>
                      <a:pt x="54" y="17"/>
                      <a:pt x="54" y="17"/>
                    </a:cubicBezTo>
                    <a:cubicBezTo>
                      <a:pt x="54" y="17"/>
                      <a:pt x="53" y="17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3" y="19"/>
                      <a:pt x="52" y="20"/>
                      <a:pt x="51" y="21"/>
                    </a:cubicBezTo>
                    <a:cubicBezTo>
                      <a:pt x="49" y="22"/>
                      <a:pt x="47" y="23"/>
                      <a:pt x="45" y="23"/>
                    </a:cubicBezTo>
                    <a:cubicBezTo>
                      <a:pt x="43" y="23"/>
                      <a:pt x="41" y="22"/>
                      <a:pt x="40" y="21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2" y="14"/>
                      <a:pt x="26" y="14"/>
                      <a:pt x="23" y="17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4" y="26"/>
                      <a:pt x="14" y="32"/>
                      <a:pt x="17" y="35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1" y="40"/>
                      <a:pt x="22" y="40"/>
                      <a:pt x="22" y="40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3" y="47"/>
                      <a:pt x="22" y="50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19" y="53"/>
                      <a:pt x="17" y="54"/>
                      <a:pt x="15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4" y="55"/>
                      <a:pt x="1" y="58"/>
                      <a:pt x="0" y="6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1" y="76"/>
                      <a:pt x="4" y="80"/>
                      <a:pt x="9" y="80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15" y="80"/>
                      <a:pt x="16" y="80"/>
                      <a:pt x="16" y="80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6" y="81"/>
                      <a:pt x="16" y="81"/>
                      <a:pt x="17" y="81"/>
                    </a:cubicBezTo>
                    <a:cubicBezTo>
                      <a:pt x="20" y="82"/>
                      <a:pt x="23" y="85"/>
                      <a:pt x="23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3" y="91"/>
                      <a:pt x="22" y="93"/>
                      <a:pt x="21" y="95"/>
                    </a:cubicBezTo>
                    <a:cubicBezTo>
                      <a:pt x="19" y="96"/>
                      <a:pt x="19" y="96"/>
                      <a:pt x="19" y="96"/>
                    </a:cubicBezTo>
                    <a:cubicBezTo>
                      <a:pt x="19" y="96"/>
                      <a:pt x="19" y="96"/>
                      <a:pt x="19" y="96"/>
                    </a:cubicBezTo>
                    <a:cubicBezTo>
                      <a:pt x="17" y="99"/>
                      <a:pt x="17" y="99"/>
                      <a:pt x="17" y="99"/>
                    </a:cubicBezTo>
                    <a:cubicBezTo>
                      <a:pt x="14" y="103"/>
                      <a:pt x="14" y="108"/>
                      <a:pt x="17" y="112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6" y="120"/>
                      <a:pt x="31" y="120"/>
                      <a:pt x="35" y="118"/>
                    </a:cubicBezTo>
                    <a:cubicBezTo>
                      <a:pt x="40" y="113"/>
                      <a:pt x="40" y="113"/>
                      <a:pt x="40" y="113"/>
                    </a:cubicBezTo>
                    <a:cubicBezTo>
                      <a:pt x="40" y="113"/>
                      <a:pt x="40" y="113"/>
                      <a:pt x="40" y="113"/>
                    </a:cubicBezTo>
                    <a:cubicBezTo>
                      <a:pt x="40" y="113"/>
                      <a:pt x="40" y="113"/>
                      <a:pt x="40" y="113"/>
                    </a:cubicBezTo>
                    <a:cubicBezTo>
                      <a:pt x="40" y="113"/>
                      <a:pt x="40" y="113"/>
                      <a:pt x="40" y="113"/>
                    </a:cubicBezTo>
                    <a:cubicBezTo>
                      <a:pt x="40" y="113"/>
                      <a:pt x="40" y="113"/>
                      <a:pt x="40" y="113"/>
                    </a:cubicBezTo>
                    <a:cubicBezTo>
                      <a:pt x="41" y="113"/>
                      <a:pt x="41" y="112"/>
                      <a:pt x="41" y="112"/>
                    </a:cubicBezTo>
                    <a:cubicBezTo>
                      <a:pt x="41" y="112"/>
                      <a:pt x="41" y="112"/>
                      <a:pt x="41" y="112"/>
                    </a:cubicBezTo>
                    <a:cubicBezTo>
                      <a:pt x="41" y="112"/>
                      <a:pt x="41" y="112"/>
                      <a:pt x="42" y="112"/>
                    </a:cubicBezTo>
                    <a:cubicBezTo>
                      <a:pt x="42" y="112"/>
                      <a:pt x="42" y="112"/>
                      <a:pt x="42" y="112"/>
                    </a:cubicBezTo>
                    <a:cubicBezTo>
                      <a:pt x="42" y="112"/>
                      <a:pt x="42" y="112"/>
                      <a:pt x="42" y="112"/>
                    </a:cubicBezTo>
                    <a:cubicBezTo>
                      <a:pt x="42" y="112"/>
                      <a:pt x="42" y="112"/>
                      <a:pt x="42" y="112"/>
                    </a:cubicBezTo>
                    <a:cubicBezTo>
                      <a:pt x="43" y="112"/>
                      <a:pt x="43" y="112"/>
                      <a:pt x="43" y="112"/>
                    </a:cubicBezTo>
                    <a:cubicBezTo>
                      <a:pt x="43" y="112"/>
                      <a:pt x="43" y="112"/>
                      <a:pt x="43" y="112"/>
                    </a:cubicBezTo>
                    <a:cubicBezTo>
                      <a:pt x="43" y="111"/>
                      <a:pt x="44" y="111"/>
                      <a:pt x="44" y="111"/>
                    </a:cubicBezTo>
                    <a:cubicBezTo>
                      <a:pt x="44" y="111"/>
                      <a:pt x="44" y="111"/>
                      <a:pt x="44" y="111"/>
                    </a:cubicBezTo>
                    <a:cubicBezTo>
                      <a:pt x="44" y="111"/>
                      <a:pt x="44" y="111"/>
                      <a:pt x="45" y="111"/>
                    </a:cubicBezTo>
                    <a:cubicBezTo>
                      <a:pt x="47" y="111"/>
                      <a:pt x="49" y="112"/>
                      <a:pt x="51" y="114"/>
                    </a:cubicBezTo>
                    <a:cubicBezTo>
                      <a:pt x="53" y="115"/>
                      <a:pt x="53" y="117"/>
                      <a:pt x="54" y="119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54" y="125"/>
                      <a:pt x="54" y="125"/>
                      <a:pt x="54" y="125"/>
                    </a:cubicBezTo>
                    <a:cubicBezTo>
                      <a:pt x="54" y="130"/>
                      <a:pt x="58" y="134"/>
                      <a:pt x="63" y="134"/>
                    </a:cubicBezTo>
                    <a:cubicBezTo>
                      <a:pt x="71" y="134"/>
                      <a:pt x="71" y="134"/>
                      <a:pt x="71" y="134"/>
                    </a:cubicBezTo>
                    <a:cubicBezTo>
                      <a:pt x="76" y="134"/>
                      <a:pt x="79" y="130"/>
                      <a:pt x="80" y="125"/>
                    </a:cubicBezTo>
                    <a:cubicBezTo>
                      <a:pt x="80" y="121"/>
                      <a:pt x="80" y="121"/>
                      <a:pt x="80" y="121"/>
                    </a:cubicBezTo>
                    <a:cubicBezTo>
                      <a:pt x="80" y="119"/>
                      <a:pt x="80" y="119"/>
                      <a:pt x="80" y="119"/>
                    </a:cubicBezTo>
                    <a:cubicBezTo>
                      <a:pt x="80" y="119"/>
                      <a:pt x="80" y="119"/>
                      <a:pt x="80" y="119"/>
                    </a:cubicBezTo>
                    <a:cubicBezTo>
                      <a:pt x="80" y="118"/>
                      <a:pt x="81" y="116"/>
                      <a:pt x="82" y="115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4"/>
                      <a:pt x="82" y="114"/>
                      <a:pt x="82" y="114"/>
                    </a:cubicBezTo>
                    <a:cubicBezTo>
                      <a:pt x="83" y="114"/>
                      <a:pt x="83" y="113"/>
                      <a:pt x="84" y="113"/>
                    </a:cubicBezTo>
                    <a:cubicBezTo>
                      <a:pt x="84" y="113"/>
                      <a:pt x="84" y="113"/>
                      <a:pt x="84" y="113"/>
                    </a:cubicBezTo>
                    <a:cubicBezTo>
                      <a:pt x="84" y="113"/>
                      <a:pt x="84" y="113"/>
                      <a:pt x="85" y="112"/>
                    </a:cubicBezTo>
                    <a:cubicBezTo>
                      <a:pt x="85" y="112"/>
                      <a:pt x="85" y="112"/>
                      <a:pt x="85" y="112"/>
                    </a:cubicBezTo>
                    <a:cubicBezTo>
                      <a:pt x="85" y="112"/>
                      <a:pt x="85" y="112"/>
                      <a:pt x="85" y="112"/>
                    </a:cubicBezTo>
                    <a:cubicBezTo>
                      <a:pt x="85" y="112"/>
                      <a:pt x="85" y="112"/>
                      <a:pt x="85" y="112"/>
                    </a:cubicBezTo>
                    <a:cubicBezTo>
                      <a:pt x="85" y="112"/>
                      <a:pt x="86" y="112"/>
                      <a:pt x="86" y="112"/>
                    </a:cubicBezTo>
                    <a:cubicBezTo>
                      <a:pt x="86" y="112"/>
                      <a:pt x="86" y="112"/>
                      <a:pt x="86" y="112"/>
                    </a:cubicBezTo>
                    <a:cubicBezTo>
                      <a:pt x="87" y="112"/>
                      <a:pt x="88" y="111"/>
                      <a:pt x="89" y="111"/>
                    </a:cubicBezTo>
                    <a:cubicBezTo>
                      <a:pt x="89" y="111"/>
                      <a:pt x="89" y="111"/>
                      <a:pt x="89" y="111"/>
                    </a:cubicBezTo>
                    <a:cubicBezTo>
                      <a:pt x="89" y="111"/>
                      <a:pt x="89" y="111"/>
                      <a:pt x="90" y="111"/>
                    </a:cubicBezTo>
                    <a:cubicBezTo>
                      <a:pt x="91" y="112"/>
                      <a:pt x="92" y="112"/>
                      <a:pt x="93" y="113"/>
                    </a:cubicBezTo>
                    <a:cubicBezTo>
                      <a:pt x="94" y="113"/>
                      <a:pt x="94" y="113"/>
                      <a:pt x="94" y="113"/>
                    </a:cubicBezTo>
                    <a:cubicBezTo>
                      <a:pt x="96" y="115"/>
                      <a:pt x="96" y="115"/>
                      <a:pt x="96" y="115"/>
                    </a:cubicBezTo>
                    <a:cubicBezTo>
                      <a:pt x="99" y="118"/>
                      <a:pt x="99" y="118"/>
                      <a:pt x="99" y="118"/>
                    </a:cubicBezTo>
                    <a:cubicBezTo>
                      <a:pt x="102" y="121"/>
                      <a:pt x="108" y="121"/>
                      <a:pt x="111" y="118"/>
                    </a:cubicBezTo>
                    <a:cubicBezTo>
                      <a:pt x="117" y="112"/>
                      <a:pt x="117" y="112"/>
                      <a:pt x="117" y="112"/>
                    </a:cubicBezTo>
                    <a:cubicBezTo>
                      <a:pt x="120" y="108"/>
                      <a:pt x="120" y="103"/>
                      <a:pt x="117" y="99"/>
                    </a:cubicBezTo>
                    <a:cubicBezTo>
                      <a:pt x="114" y="96"/>
                      <a:pt x="114" y="96"/>
                      <a:pt x="114" y="96"/>
                    </a:cubicBezTo>
                    <a:cubicBezTo>
                      <a:pt x="113" y="95"/>
                      <a:pt x="113" y="95"/>
                      <a:pt x="113" y="95"/>
                    </a:cubicBezTo>
                    <a:cubicBezTo>
                      <a:pt x="113" y="95"/>
                      <a:pt x="113" y="95"/>
                      <a:pt x="113" y="95"/>
                    </a:cubicBezTo>
                    <a:cubicBezTo>
                      <a:pt x="110" y="91"/>
                      <a:pt x="110" y="86"/>
                      <a:pt x="114" y="83"/>
                    </a:cubicBezTo>
                    <a:cubicBezTo>
                      <a:pt x="114" y="82"/>
                      <a:pt x="115" y="82"/>
                      <a:pt x="117" y="81"/>
                    </a:cubicBezTo>
                    <a:cubicBezTo>
                      <a:pt x="117" y="81"/>
                      <a:pt x="118" y="81"/>
                      <a:pt x="119" y="81"/>
                    </a:cubicBezTo>
                    <a:cubicBezTo>
                      <a:pt x="121" y="81"/>
                      <a:pt x="121" y="81"/>
                      <a:pt x="121" y="81"/>
                    </a:cubicBezTo>
                    <a:cubicBezTo>
                      <a:pt x="125" y="81"/>
                      <a:pt x="125" y="81"/>
                      <a:pt x="125" y="81"/>
                    </a:cubicBezTo>
                    <a:cubicBezTo>
                      <a:pt x="130" y="80"/>
                      <a:pt x="133" y="76"/>
                      <a:pt x="134" y="72"/>
                    </a:cubicBezTo>
                    <a:cubicBezTo>
                      <a:pt x="134" y="63"/>
                      <a:pt x="134" y="63"/>
                      <a:pt x="134" y="63"/>
                    </a:cubicBezTo>
                    <a:cubicBezTo>
                      <a:pt x="133" y="59"/>
                      <a:pt x="130" y="55"/>
                      <a:pt x="125" y="54"/>
                    </a:cubicBezTo>
                    <a:close/>
                    <a:moveTo>
                      <a:pt x="67" y="109"/>
                    </a:moveTo>
                    <a:cubicBezTo>
                      <a:pt x="44" y="109"/>
                      <a:pt x="25" y="90"/>
                      <a:pt x="25" y="67"/>
                    </a:cubicBezTo>
                    <a:cubicBezTo>
                      <a:pt x="25" y="44"/>
                      <a:pt x="44" y="26"/>
                      <a:pt x="67" y="26"/>
                    </a:cubicBezTo>
                    <a:cubicBezTo>
                      <a:pt x="90" y="26"/>
                      <a:pt x="109" y="44"/>
                      <a:pt x="109" y="67"/>
                    </a:cubicBezTo>
                    <a:cubicBezTo>
                      <a:pt x="109" y="90"/>
                      <a:pt x="90" y="109"/>
                      <a:pt x="67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2" name="Freeform 37"/>
              <p:cNvSpPr/>
              <p:nvPr/>
            </p:nvSpPr>
            <p:spPr bwMode="auto">
              <a:xfrm>
                <a:off x="6904038" y="4829175"/>
                <a:ext cx="209550" cy="173038"/>
              </a:xfrm>
              <a:custGeom>
                <a:avLst/>
                <a:gdLst>
                  <a:gd name="T0" fmla="*/ 53 w 56"/>
                  <a:gd name="T1" fmla="*/ 36 h 46"/>
                  <a:gd name="T2" fmla="*/ 55 w 56"/>
                  <a:gd name="T3" fmla="*/ 12 h 46"/>
                  <a:gd name="T4" fmla="*/ 41 w 56"/>
                  <a:gd name="T5" fmla="*/ 0 h 46"/>
                  <a:gd name="T6" fmla="*/ 33 w 56"/>
                  <a:gd name="T7" fmla="*/ 0 h 46"/>
                  <a:gd name="T8" fmla="*/ 31 w 56"/>
                  <a:gd name="T9" fmla="*/ 5 h 46"/>
                  <a:gd name="T10" fmla="*/ 33 w 56"/>
                  <a:gd name="T11" fmla="*/ 26 h 46"/>
                  <a:gd name="T12" fmla="*/ 28 w 56"/>
                  <a:gd name="T13" fmla="*/ 33 h 46"/>
                  <a:gd name="T14" fmla="*/ 23 w 56"/>
                  <a:gd name="T15" fmla="*/ 26 h 46"/>
                  <a:gd name="T16" fmla="*/ 26 w 56"/>
                  <a:gd name="T17" fmla="*/ 5 h 46"/>
                  <a:gd name="T18" fmla="*/ 24 w 56"/>
                  <a:gd name="T19" fmla="*/ 0 h 46"/>
                  <a:gd name="T20" fmla="*/ 15 w 56"/>
                  <a:gd name="T21" fmla="*/ 0 h 46"/>
                  <a:gd name="T22" fmla="*/ 15 w 56"/>
                  <a:gd name="T23" fmla="*/ 0 h 46"/>
                  <a:gd name="T24" fmla="*/ 1 w 56"/>
                  <a:gd name="T25" fmla="*/ 12 h 46"/>
                  <a:gd name="T26" fmla="*/ 3 w 56"/>
                  <a:gd name="T27" fmla="*/ 36 h 46"/>
                  <a:gd name="T28" fmla="*/ 28 w 56"/>
                  <a:gd name="T29" fmla="*/ 46 h 46"/>
                  <a:gd name="T30" fmla="*/ 53 w 56"/>
                  <a:gd name="T31" fmla="*/ 3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" h="46">
                    <a:moveTo>
                      <a:pt x="53" y="36"/>
                    </a:moveTo>
                    <a:cubicBezTo>
                      <a:pt x="55" y="12"/>
                      <a:pt x="55" y="12"/>
                      <a:pt x="55" y="12"/>
                    </a:cubicBezTo>
                    <a:cubicBezTo>
                      <a:pt x="56" y="5"/>
                      <a:pt x="48" y="0"/>
                      <a:pt x="41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3"/>
                      <a:pt x="31" y="5"/>
                    </a:cubicBezTo>
                    <a:cubicBezTo>
                      <a:pt x="31" y="5"/>
                      <a:pt x="34" y="21"/>
                      <a:pt x="33" y="26"/>
                    </a:cubicBezTo>
                    <a:cubicBezTo>
                      <a:pt x="32" y="28"/>
                      <a:pt x="30" y="33"/>
                      <a:pt x="28" y="33"/>
                    </a:cubicBezTo>
                    <a:cubicBezTo>
                      <a:pt x="25" y="33"/>
                      <a:pt x="23" y="28"/>
                      <a:pt x="23" y="26"/>
                    </a:cubicBezTo>
                    <a:cubicBezTo>
                      <a:pt x="22" y="21"/>
                      <a:pt x="26" y="5"/>
                      <a:pt x="26" y="5"/>
                    </a:cubicBezTo>
                    <a:cubicBezTo>
                      <a:pt x="25" y="5"/>
                      <a:pt x="24" y="4"/>
                      <a:pt x="2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8" y="0"/>
                      <a:pt x="0" y="5"/>
                      <a:pt x="1" y="12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9" y="42"/>
                      <a:pt x="19" y="46"/>
                      <a:pt x="28" y="46"/>
                    </a:cubicBezTo>
                    <a:cubicBezTo>
                      <a:pt x="37" y="46"/>
                      <a:pt x="48" y="41"/>
                      <a:pt x="53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3" name="Oval 38"/>
              <p:cNvSpPr>
                <a:spLocks noChangeArrowheads="1"/>
              </p:cNvSpPr>
              <p:nvPr/>
            </p:nvSpPr>
            <p:spPr bwMode="auto">
              <a:xfrm>
                <a:off x="6956425" y="4705350"/>
                <a:ext cx="104775" cy="1047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773430" y="1202690"/>
            <a:ext cx="939736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127000"/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调查：使用问卷星在朋友圈中进行问卷调查，在查找各类有关资料</a:t>
            </a:r>
            <a:r>
              <a:rPr lang="zh-CN" sz="1200" b="0">
                <a:latin typeface="等线" panose="02010600030101010101" charset="-122"/>
                <a:ea typeface="微软雅黑" panose="020B0503020204020204" charset="-122"/>
              </a:rPr>
              <a:t>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22070" y="1732280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04800"/>
            <a:r>
              <a:rPr lang="zh-CN" sz="2400" b="0">
                <a:latin typeface="等线" panose="02010600030101010101" charset="-122"/>
                <a:ea typeface="微软雅黑" panose="020B0503020204020204" charset="-122"/>
              </a:rPr>
              <a:t>（详见调研）</a:t>
            </a:r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100965" y="2500948"/>
            <a:ext cx="5080000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381000"/>
            <a:r>
              <a:rPr lang="en-US" sz="4000" b="1">
                <a:latin typeface="等线 Light" panose="02010600030101010101" charset="-122"/>
              </a:rPr>
              <a:t>2.5</a:t>
            </a:r>
            <a:r>
              <a:rPr lang="zh-CN" sz="4000" b="1">
                <a:ea typeface="等线 Light" panose="02010600030101010101" charset="-122"/>
              </a:rPr>
              <a:t>评价尺度</a:t>
            </a:r>
            <a:endParaRPr lang="zh-CN" altLang="en-US" sz="4000"/>
          </a:p>
        </p:txBody>
      </p:sp>
      <p:sp>
        <p:nvSpPr>
          <p:cNvPr id="7" name="文本框 6"/>
          <p:cNvSpPr txBox="1"/>
          <p:nvPr/>
        </p:nvSpPr>
        <p:spPr>
          <a:xfrm>
            <a:off x="100965" y="3432810"/>
            <a:ext cx="1027620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en-US" altLang="zh-CN" sz="2400" b="0" dirty="0">
                <a:latin typeface="等线" panose="02010600030101010101" charset="-122"/>
                <a:ea typeface="微软雅黑" panose="020B0503020204020204" charset="-122"/>
              </a:rPr>
              <a:t>   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费用</a:t>
            </a:r>
            <a:r>
              <a:rPr lang="en-US" sz="2400" b="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: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不高</a:t>
            </a:r>
          </a:p>
          <a:p>
            <a:pPr indent="304800"/>
            <a:endParaRPr lang="zh-CN" sz="24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   各项功能的优先次序：基础界面</a:t>
            </a:r>
            <a:r>
              <a:rPr lang="zh-CN" altLang="en-US" sz="2400" b="0" dirty="0">
                <a:latin typeface="等线" panose="02010600030101010101" charset="-122"/>
                <a:ea typeface="微软雅黑" panose="020B0503020204020204" charset="-122"/>
              </a:rPr>
              <a:t>，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地图人物</a:t>
            </a:r>
            <a:r>
              <a:rPr lang="zh-CN" altLang="en-US" sz="2400" b="0" dirty="0">
                <a:latin typeface="等线" panose="02010600030101010101" charset="-122"/>
                <a:ea typeface="微软雅黑" panose="020B0503020204020204" charset="-122"/>
              </a:rPr>
              <a:t>，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交互功能</a:t>
            </a:r>
            <a:r>
              <a:rPr lang="zh-CN" altLang="en-US" sz="2400" dirty="0">
                <a:latin typeface="等线" panose="02010600030101010101" charset="-122"/>
                <a:ea typeface="微软雅黑" panose="020B0503020204020204" charset="-122"/>
                <a:cs typeface="Times New Roman" panose="02020603050405020304" charset="0"/>
              </a:rPr>
              <a:t>，</a:t>
            </a:r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高级功能</a:t>
            </a:r>
          </a:p>
          <a:p>
            <a:pPr indent="304800"/>
            <a:endParaRPr lang="zh-CN" sz="24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   开发时间的长短：短</a:t>
            </a:r>
          </a:p>
          <a:p>
            <a:pPr indent="304800"/>
            <a:endParaRPr lang="zh-CN" sz="2400" b="0" dirty="0">
              <a:latin typeface="等线" panose="02010600030101010101" charset="-122"/>
              <a:ea typeface="微软雅黑" panose="020B0503020204020204" charset="-122"/>
            </a:endParaRPr>
          </a:p>
          <a:p>
            <a:pPr indent="304800"/>
            <a:r>
              <a:rPr lang="zh-CN" sz="2400" b="0" dirty="0">
                <a:latin typeface="等线" panose="02010600030101010101" charset="-122"/>
                <a:ea typeface="微软雅黑" panose="020B0503020204020204" charset="-122"/>
              </a:rPr>
              <a:t>   使用中的难易程度：不会太难，操作比较简单易懂</a:t>
            </a:r>
            <a:endParaRPr lang="zh-CN" altLang="en-US" sz="2400" dirty="0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6" grpId="0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M_DOC_GUID" val="{ea46a004-1d2c-4438-b1f0-16e56be42337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1646</Words>
  <Application>Microsoft Office PowerPoint</Application>
  <PresentationFormat>宽屏</PresentationFormat>
  <Paragraphs>264</Paragraphs>
  <Slides>29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TypeLand 康熙字典體試用版</vt:lpstr>
      <vt:lpstr>等线</vt:lpstr>
      <vt:lpstr>等线 Light</vt:lpstr>
      <vt:lpstr>方正宋刻本秀楷简体</vt:lpstr>
      <vt:lpstr>宋体</vt:lpstr>
      <vt:lpstr>微软雅黑</vt:lpstr>
      <vt:lpstr>微软雅黑 Light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</dc:creator>
  <cp:lastModifiedBy>wx</cp:lastModifiedBy>
  <cp:revision>18</cp:revision>
  <dcterms:created xsi:type="dcterms:W3CDTF">2017-08-31T07:56:00Z</dcterms:created>
  <dcterms:modified xsi:type="dcterms:W3CDTF">2019-03-30T02:34:20Z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

<file path=docProps/thumbnail.jpeg>
</file>